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7"/>
  </p:notesMasterIdLst>
  <p:sldIdLst>
    <p:sldId id="256" r:id="rId2"/>
    <p:sldId id="257" r:id="rId3"/>
    <p:sldId id="258" r:id="rId4"/>
    <p:sldId id="260" r:id="rId5"/>
    <p:sldId id="261" r:id="rId6"/>
    <p:sldId id="262" r:id="rId7"/>
    <p:sldId id="263" r:id="rId8"/>
    <p:sldId id="265" r:id="rId9"/>
    <p:sldId id="444" r:id="rId10"/>
    <p:sldId id="267" r:id="rId11"/>
    <p:sldId id="268" r:id="rId12"/>
    <p:sldId id="269" r:id="rId13"/>
    <p:sldId id="270" r:id="rId14"/>
    <p:sldId id="271" r:id="rId15"/>
    <p:sldId id="273" r:id="rId16"/>
    <p:sldId id="274" r:id="rId17"/>
    <p:sldId id="275" r:id="rId18"/>
    <p:sldId id="276" r:id="rId19"/>
    <p:sldId id="278" r:id="rId20"/>
    <p:sldId id="279" r:id="rId21"/>
    <p:sldId id="280" r:id="rId22"/>
    <p:sldId id="445" r:id="rId23"/>
    <p:sldId id="281" r:id="rId24"/>
    <p:sldId id="282" r:id="rId25"/>
    <p:sldId id="283" r:id="rId26"/>
    <p:sldId id="284" r:id="rId27"/>
    <p:sldId id="446" r:id="rId28"/>
    <p:sldId id="285" r:id="rId29"/>
    <p:sldId id="286" r:id="rId30"/>
    <p:sldId id="287" r:id="rId31"/>
    <p:sldId id="288" r:id="rId32"/>
    <p:sldId id="289" r:id="rId33"/>
    <p:sldId id="290" r:id="rId34"/>
    <p:sldId id="292" r:id="rId35"/>
    <p:sldId id="447" r:id="rId36"/>
    <p:sldId id="293" r:id="rId37"/>
    <p:sldId id="294" r:id="rId38"/>
    <p:sldId id="295" r:id="rId39"/>
    <p:sldId id="296" r:id="rId40"/>
    <p:sldId id="297" r:id="rId41"/>
    <p:sldId id="298" r:id="rId42"/>
    <p:sldId id="299" r:id="rId43"/>
    <p:sldId id="301" r:id="rId44"/>
    <p:sldId id="302" r:id="rId45"/>
    <p:sldId id="303" r:id="rId46"/>
    <p:sldId id="304" r:id="rId47"/>
    <p:sldId id="305" r:id="rId48"/>
    <p:sldId id="307" r:id="rId49"/>
    <p:sldId id="448" r:id="rId50"/>
    <p:sldId id="308" r:id="rId51"/>
    <p:sldId id="309" r:id="rId52"/>
    <p:sldId id="310" r:id="rId53"/>
    <p:sldId id="311" r:id="rId54"/>
    <p:sldId id="312" r:id="rId55"/>
    <p:sldId id="313" r:id="rId56"/>
    <p:sldId id="315" r:id="rId57"/>
    <p:sldId id="449" r:id="rId58"/>
    <p:sldId id="316" r:id="rId59"/>
    <p:sldId id="317" r:id="rId60"/>
    <p:sldId id="318" r:id="rId61"/>
    <p:sldId id="319" r:id="rId62"/>
    <p:sldId id="320" r:id="rId63"/>
    <p:sldId id="450" r:id="rId64"/>
    <p:sldId id="451" r:id="rId65"/>
    <p:sldId id="321" r:id="rId66"/>
    <p:sldId id="322" r:id="rId67"/>
    <p:sldId id="323" r:id="rId68"/>
    <p:sldId id="324" r:id="rId69"/>
    <p:sldId id="326" r:id="rId70"/>
    <p:sldId id="452" r:id="rId71"/>
    <p:sldId id="327" r:id="rId72"/>
    <p:sldId id="328" r:id="rId73"/>
    <p:sldId id="329" r:id="rId74"/>
    <p:sldId id="330" r:id="rId75"/>
    <p:sldId id="331" r:id="rId76"/>
    <p:sldId id="332" r:id="rId77"/>
    <p:sldId id="334" r:id="rId78"/>
    <p:sldId id="335" r:id="rId79"/>
    <p:sldId id="336" r:id="rId80"/>
    <p:sldId id="337" r:id="rId81"/>
    <p:sldId id="339" r:id="rId82"/>
    <p:sldId id="340" r:id="rId83"/>
    <p:sldId id="342" r:id="rId84"/>
    <p:sldId id="343" r:id="rId85"/>
    <p:sldId id="344" r:id="rId86"/>
    <p:sldId id="345" r:id="rId87"/>
    <p:sldId id="347" r:id="rId88"/>
    <p:sldId id="453" r:id="rId89"/>
    <p:sldId id="348" r:id="rId90"/>
    <p:sldId id="349" r:id="rId91"/>
    <p:sldId id="350" r:id="rId92"/>
    <p:sldId id="351" r:id="rId93"/>
    <p:sldId id="352" r:id="rId94"/>
    <p:sldId id="354" r:id="rId95"/>
    <p:sldId id="355" r:id="rId96"/>
    <p:sldId id="356" r:id="rId97"/>
    <p:sldId id="357" r:id="rId98"/>
    <p:sldId id="358" r:id="rId99"/>
    <p:sldId id="359" r:id="rId100"/>
    <p:sldId id="360" r:id="rId101"/>
    <p:sldId id="361" r:id="rId102"/>
    <p:sldId id="362" r:id="rId103"/>
    <p:sldId id="454" r:id="rId104"/>
    <p:sldId id="455" r:id="rId105"/>
    <p:sldId id="363" r:id="rId106"/>
    <p:sldId id="364" r:id="rId107"/>
    <p:sldId id="365" r:id="rId108"/>
    <p:sldId id="366" r:id="rId109"/>
    <p:sldId id="368" r:id="rId110"/>
    <p:sldId id="456" r:id="rId111"/>
    <p:sldId id="369" r:id="rId112"/>
    <p:sldId id="370" r:id="rId113"/>
    <p:sldId id="371" r:id="rId114"/>
    <p:sldId id="372" r:id="rId115"/>
    <p:sldId id="374" r:id="rId116"/>
    <p:sldId id="457" r:id="rId117"/>
    <p:sldId id="375" r:id="rId118"/>
    <p:sldId id="376" r:id="rId119"/>
    <p:sldId id="377" r:id="rId120"/>
    <p:sldId id="379" r:id="rId121"/>
    <p:sldId id="380" r:id="rId122"/>
    <p:sldId id="381" r:id="rId123"/>
    <p:sldId id="383" r:id="rId124"/>
    <p:sldId id="458" r:id="rId125"/>
    <p:sldId id="384" r:id="rId126"/>
    <p:sldId id="385" r:id="rId127"/>
    <p:sldId id="386" r:id="rId128"/>
    <p:sldId id="387" r:id="rId129"/>
    <p:sldId id="388" r:id="rId130"/>
    <p:sldId id="389" r:id="rId131"/>
    <p:sldId id="459" r:id="rId132"/>
    <p:sldId id="460" r:id="rId133"/>
    <p:sldId id="390" r:id="rId134"/>
    <p:sldId id="391" r:id="rId135"/>
    <p:sldId id="392" r:id="rId136"/>
    <p:sldId id="393" r:id="rId137"/>
    <p:sldId id="395" r:id="rId138"/>
    <p:sldId id="461" r:id="rId139"/>
    <p:sldId id="396" r:id="rId140"/>
    <p:sldId id="397" r:id="rId141"/>
    <p:sldId id="398" r:id="rId142"/>
    <p:sldId id="399" r:id="rId143"/>
    <p:sldId id="400" r:id="rId144"/>
    <p:sldId id="401" r:id="rId145"/>
    <p:sldId id="403" r:id="rId146"/>
    <p:sldId id="404" r:id="rId147"/>
    <p:sldId id="405" r:id="rId148"/>
    <p:sldId id="406" r:id="rId149"/>
    <p:sldId id="407" r:id="rId150"/>
    <p:sldId id="408" r:id="rId151"/>
    <p:sldId id="409" r:id="rId152"/>
    <p:sldId id="411" r:id="rId153"/>
    <p:sldId id="462" r:id="rId154"/>
    <p:sldId id="412" r:id="rId155"/>
    <p:sldId id="413" r:id="rId156"/>
    <p:sldId id="414" r:id="rId157"/>
    <p:sldId id="415" r:id="rId158"/>
    <p:sldId id="417" r:id="rId159"/>
    <p:sldId id="463" r:id="rId160"/>
    <p:sldId id="418" r:id="rId161"/>
    <p:sldId id="419" r:id="rId162"/>
    <p:sldId id="420" r:id="rId163"/>
    <p:sldId id="421" r:id="rId164"/>
    <p:sldId id="422" r:id="rId165"/>
    <p:sldId id="423" r:id="rId166"/>
    <p:sldId id="424" r:id="rId167"/>
    <p:sldId id="425" r:id="rId168"/>
    <p:sldId id="426" r:id="rId169"/>
    <p:sldId id="427" r:id="rId170"/>
    <p:sldId id="429" r:id="rId171"/>
    <p:sldId id="464" r:id="rId172"/>
    <p:sldId id="430" r:id="rId173"/>
    <p:sldId id="431" r:id="rId174"/>
    <p:sldId id="432" r:id="rId175"/>
    <p:sldId id="433" r:id="rId176"/>
    <p:sldId id="435" r:id="rId177"/>
    <p:sldId id="465" r:id="rId178"/>
    <p:sldId id="436" r:id="rId179"/>
    <p:sldId id="438" r:id="rId180"/>
    <p:sldId id="439" r:id="rId181"/>
    <p:sldId id="440" r:id="rId182"/>
    <p:sldId id="441" r:id="rId183"/>
    <p:sldId id="442" r:id="rId184"/>
    <p:sldId id="437" r:id="rId185"/>
    <p:sldId id="443" r:id="rId18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467" autoAdjust="0"/>
    <p:restoredTop sz="94610"/>
  </p:normalViewPr>
  <p:slideViewPr>
    <p:cSldViewPr snapToGrid="0" snapToObjects="1">
      <p:cViewPr varScale="1">
        <p:scale>
          <a:sx n="102" d="100"/>
          <a:sy n="102" d="100"/>
        </p:scale>
        <p:origin x="120" y="378"/>
      </p:cViewPr>
      <p:guideLst/>
    </p:cSldViewPr>
  </p:slideViewPr>
  <p:notesTextViewPr>
    <p:cViewPr>
      <p:scale>
        <a:sx n="1" d="1"/>
        <a:sy n="1" d="1"/>
      </p:scale>
      <p:origin x="0" y="0"/>
    </p:cViewPr>
  </p:notesTextViewPr>
  <p:sorterViewPr>
    <p:cViewPr>
      <p:scale>
        <a:sx n="100" d="100"/>
        <a:sy n="100" d="100"/>
      </p:scale>
      <p:origin x="0" y="-46746"/>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tableStyles" Target="tableStyle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0"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notesMaster" Target="notesMasters/notesMaster1.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877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433d0a34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95d2e84a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54235a7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7f7998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043728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7d595a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a29bb09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e8c81ea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7ad1c8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022f160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4181e46103c3b2084b1#tid=68f60bca7025800008f08406#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3ed36d4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374881a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facea0ff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7b1add5a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b6f3be5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c7b8fcf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a4ef55c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c261ee3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37b7bf7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8f01f303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第三册  BS</a:t>
            </a:r>
            <a:endParaRPr lang="en-US" sz="2400"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内容1#df=346762c6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内容1#df=63348b1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内容1#df=17060a0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a5c9e5e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ae09fa4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1.xml"/><Relationship Id="rId1" Type="http://schemas.openxmlformats.org/officeDocument/2006/relationships/slideLayout" Target="../slideLayouts/slideLayout22.xml"/><Relationship Id="rId4" Type="http://schemas.openxmlformats.org/officeDocument/2006/relationships/image" Target="../media/image12.png"/></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3.xml"/></Relationships>
</file>

<file path=ppt/slides/_rels/slide1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4.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5.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5.xml"/></Relationships>
</file>

<file path=ppt/slides/_rels/slide1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8.xml"/><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6.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6.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6.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6.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6.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7.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7.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7.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7.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4.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8.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8.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8.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8.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8.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8.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9.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9.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9.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9.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9.xml"/></Relationships>
</file>

<file path=ppt/slides/_rels/slide1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9.xml"/><Relationship Id="rId1" Type="http://schemas.openxmlformats.org/officeDocument/2006/relationships/slideLayout" Target="../slideLayouts/slideLayout30.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30.xml"/></Relationships>
</file>

<file path=ppt/slides/_rels/slide1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1.xml"/><Relationship Id="rId1" Type="http://schemas.openxmlformats.org/officeDocument/2006/relationships/slideLayout" Target="../slideLayouts/slideLayout30.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30.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30.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30.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30.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30.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30.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30.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31.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31.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31.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31.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31.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3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3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3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3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3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3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3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9.xm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7.xml"/></Relationships>
</file>

<file path=ppt/slides/_rels/slide7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9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6_BD.70_1#c9ac54181?vja=1&amp;pid=433d0a34b&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在空白处填入1个适当的单词或括号内单词的正确形式。</a:t>
            </a:r>
            <a:endParaRPr lang="en-US" altLang="zh-CN" sz="2000" dirty="0"/>
          </a:p>
        </p:txBody>
      </p:sp>
      <p:sp>
        <p:nvSpPr>
          <p:cNvPr id="3" name="QB_7_BD.71_1#1bcbf7948?vja=1&amp;pid=c9ac54181&amp;color=0,0,0&amp;vtp=1"/>
          <p:cNvSpPr/>
          <p:nvPr/>
        </p:nvSpPr>
        <p:spPr>
          <a:xfrm>
            <a:off x="722376" y="12721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been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（marry）?</a:t>
            </a:r>
            <a:endParaRPr lang="en-US" altLang="zh-CN" sz="2000" dirty="0"/>
          </a:p>
        </p:txBody>
      </p:sp>
      <p:sp>
        <p:nvSpPr>
          <p:cNvPr id="4" name="QB_7_AN.72_1#1bcbf7948.blank?vja=1&amp;pid=c9ac54181&amp;color=0,0,0&amp;vpa=41&amp;vtp=1"/>
          <p:cNvSpPr/>
          <p:nvPr/>
        </p:nvSpPr>
        <p:spPr>
          <a:xfrm>
            <a:off x="3949764" y="1234059"/>
            <a:ext cx="844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married</a:t>
            </a:r>
            <a:endParaRPr lang="en-US" altLang="zh-CN" sz="2000" dirty="0"/>
          </a:p>
        </p:txBody>
      </p:sp>
      <p:sp>
        <p:nvSpPr>
          <p:cNvPr id="5" name="QB_7_AS.73_1#1bcbf7948?vja=1&amp;pid=c9ac54181&amp;color=0,0,0&amp;vtp=1"/>
          <p:cNvSpPr/>
          <p:nvPr/>
        </p:nvSpPr>
        <p:spPr>
          <a:xfrm>
            <a:off x="722376" y="1696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句意为：他们结婚多久了？How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long对“时间长短”进行提问，be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married表示状态。故填married。</a:t>
            </a:r>
            <a:endParaRPr lang="en-US" altLang="zh-CN" sz="2200" dirty="0"/>
          </a:p>
        </p:txBody>
      </p:sp>
      <p:sp>
        <p:nvSpPr>
          <p:cNvPr id="6" name="QB_7_BD.74_1#48c4179cd?vja=1&amp;pid=c9ac54181&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always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prepared.</a:t>
            </a:r>
            <a:endParaRPr lang="en-US" altLang="zh-CN" sz="2000" dirty="0"/>
          </a:p>
        </p:txBody>
      </p:sp>
      <p:sp>
        <p:nvSpPr>
          <p:cNvPr id="7" name="QB_7_AN.75_1#48c4179cd.blank?vja=1&amp;pid=c9ac54181&amp;color=0,0,0&amp;vpa=42&amp;vtp=1"/>
          <p:cNvSpPr/>
          <p:nvPr/>
        </p:nvSpPr>
        <p:spPr>
          <a:xfrm>
            <a:off x="2735326" y="2453259"/>
            <a:ext cx="846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belongs</a:t>
            </a:r>
            <a:endParaRPr lang="en-US" altLang="zh-CN" sz="2000" dirty="0"/>
          </a:p>
        </p:txBody>
      </p:sp>
      <p:sp>
        <p:nvSpPr>
          <p:cNvPr id="8" name="QB_7_AS.76_1#48c4179cd?vja=1&amp;pid=c9ac54181&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句意为：成功总是属于做好准备的人。belong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to意为“属于”，此处陈述客观事实，应用一般现在时，故填belongs。</a:t>
            </a:r>
            <a:endParaRPr lang="en-US" altLang="zh-CN" sz="2200" dirty="0"/>
          </a:p>
        </p:txBody>
      </p:sp>
      <p:sp>
        <p:nvSpPr>
          <p:cNvPr id="9" name="QB_7_BD.77_1#a983c956f?vja=1&amp;pid=c9ac54181&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endParaRPr lang="en-US" altLang="zh-CN" sz="2000" dirty="0"/>
          </a:p>
        </p:txBody>
      </p:sp>
      <p:sp>
        <p:nvSpPr>
          <p:cNvPr id="10" name="QB_7_AN.78_1#a983c956f.blank?vja=1&amp;pid=c9ac54181&amp;color=0,0,0&amp;vpa=43&amp;vtp=1"/>
          <p:cNvSpPr/>
          <p:nvPr/>
        </p:nvSpPr>
        <p:spPr>
          <a:xfrm>
            <a:off x="5646801" y="3697859"/>
            <a:ext cx="10302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11" name="QB_7_AS.79_1#a983c956f?vja=1&amp;pid=c9ac54181&amp;color=0,0,0&amp;vtp=1"/>
          <p:cNvSpPr/>
          <p:nvPr/>
        </p:nvSpPr>
        <p:spPr>
          <a:xfrm>
            <a:off x="722376" y="41606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句意为：当他到达公共汽车站时，公共汽车已经开走20分钟了。根据从句谓语arrived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at和语境可知，“公共汽车离开”发生在“到达”的动作之前，表示“过去的过去”，应用过去完成时。故填had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C_7_AS.492_2#6a168c8e8?vja=1&amp;pid=962c9d76f&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7_AS.492_3#6a168c8e8?vja=1&amp;pid=962c9d76f&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761488" y="1384124"/>
            <a:ext cx="6665976" cy="2770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492_4#6a168c8e8?vja=1&amp;pid=962c9d76f&amp;color=0,0,0&amp;mp=1&amp;vtp=1"/>
          <p:cNvSpPr/>
          <p:nvPr/>
        </p:nvSpPr>
        <p:spPr>
          <a:xfrm>
            <a:off x="722376" y="42924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然而，对我来说，它意义深远，的确重新定义了可能性，当时的我一直在挣扎，眼睛盯着地面，只是想度过作为一个十几岁的女孩无聊和艰难的又一天。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pic>
        <p:nvPicPr>
          <p:cNvPr id="2" name="P_6_BD#72de5aa8b?vja=1&amp;pid=facea0ff8&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72de5aa8b?vja=1&amp;pid=facea0ff8&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72de5aa8b?vja=1&amp;pid=facea0ff8&amp;color=0,0,0&amp;vtp=1"/>
          <p:cNvSpPr/>
          <p:nvPr/>
        </p:nvSpPr>
        <p:spPr>
          <a:xfrm>
            <a:off x="722377" y="1737184"/>
            <a:ext cx="10749631" cy="3395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1.crack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.（使）破裂</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.解决（难题）；打击；阻止</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.裂缝；缝隙</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2.expansive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.广泛的；全面的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1.underdog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.弱者；处于劣势的人（或团队、国家等）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2.escapist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.逃避现实的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&amp;3&amp;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prefix</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再；又；重新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redefine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.重新定义；使重新考虑</a:t>
            </a:r>
            <a:endParaRPr lang="en-US" altLang="zh-CN" sz="100" dirty="0"/>
          </a:p>
        </p:txBody>
      </p:sp>
      <p:pic>
        <p:nvPicPr>
          <p:cNvPr id="7" name="P_6#72de5aa8b?vja=1&amp;pid=facea0ff8&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1" name="P_6#72de5aa8b?vja=1&amp;pid=facea0ff8&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4149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02.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M_6_BD.493_1#813798ac3?vja=1&amp;pid=facea0ff8&amp;color=0,0,0&amp;vtp=1&amp;bt=1"/>
          <p:cNvSpPr/>
          <p:nvPr/>
        </p:nvSpPr>
        <p:spPr>
          <a:xfrm>
            <a:off x="722376" y="900000"/>
            <a:ext cx="10753344" cy="4191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[安徽合肥八中2025高二期中]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（体裁）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frameworks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frameworks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（逐渐演变）</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nineteenth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middle-class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league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scholars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characteristics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3_1#813798ac3?vja=1&amp;pid=facea0ff8&amp;color=0,0,0&amp;vtp=1&amp;bt=1">
            <a:extLst>
              <a:ext uri="{FF2B5EF4-FFF2-40B4-BE49-F238E27FC236}">
                <a16:creationId xmlns:a16="http://schemas.microsoft.com/office/drawing/2014/main" id="{9AA1E241-8B5F-4431-5703-9B52F86F3298}"/>
              </a:ext>
            </a:extLst>
          </p:cNvPr>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Edwin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Stranger</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Than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distinguish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nineteenth-century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predecessor—or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twenty-first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violent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violent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reflects—not,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waned</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streaming?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middle-class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twenty-first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3673279647"/>
      </p:ext>
    </p:extLst>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3_1#813798ac3?vja=1&amp;pid=facea0ff8&amp;color=0,0,0&amp;vtp=1&amp;bt=1">
            <a:extLst>
              <a:ext uri="{FF2B5EF4-FFF2-40B4-BE49-F238E27FC236}">
                <a16:creationId xmlns:a16="http://schemas.microsoft.com/office/drawing/2014/main" id="{A6923E60-24A6-775D-569A-F00BC53EB9F0}"/>
              </a:ext>
            </a:extLst>
          </p:cNvPr>
          <p:cNvSpPr/>
          <p:nvPr/>
        </p:nvSpPr>
        <p:spPr>
          <a:xfrm>
            <a:off x="722376" y="900000"/>
            <a:ext cx="10753344" cy="1871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prestige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nineteenth-century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Henry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Portrait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Lady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BBC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miniseries,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version—each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endParaRPr lang="en-US" altLang="zh-CN" sz="2000" dirty="0"/>
          </a:p>
        </p:txBody>
      </p:sp>
      <p:sp>
        <p:nvSpPr>
          <p:cNvPr id="3" name="QM_6_EX.494_1#813798ac3?vja=1&amp;pid=facea0ff8&amp;color=0,0,0&amp;vtp=1">
            <a:extLst>
              <a:ext uri="{FF2B5EF4-FFF2-40B4-BE49-F238E27FC236}">
                <a16:creationId xmlns:a16="http://schemas.microsoft.com/office/drawing/2014/main" id="{C46BDF41-0C2B-0AB8-3095-CE3183D4F9ED}"/>
              </a:ext>
            </a:extLst>
          </p:cNvPr>
          <p:cNvSpPr/>
          <p:nvPr/>
        </p:nvSpPr>
        <p:spPr>
          <a:xfrm>
            <a:off x="722376" y="2814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小说这一文学体裁的地位变迁。20世纪时小说因其对现实的反映而地位提升，并成为一种独特的体裁。但在当代，小说在文化对话中的中心地位被取代，与此同时，影视改编使小说焕发新生。</a:t>
            </a:r>
            <a:endParaRPr lang="en-US" altLang="zh-CN" sz="2000" dirty="0"/>
          </a:p>
        </p:txBody>
      </p:sp>
    </p:spTree>
    <p:extLst>
      <p:ext uri="{BB962C8B-B14F-4D97-AF65-F5344CB8AC3E}">
        <p14:creationId xmlns:p14="http://schemas.microsoft.com/office/powerpoint/2010/main" val="11212983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C_7_BD.495_1#53eff06c2?vja=1&amp;pid=813798ac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century?(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96_1#53eff06c2.bracket?vja=1&amp;pid=813798ac3&amp;color=0,0,0&amp;vpa=214&amp;vtp=1"/>
          <p:cNvSpPr/>
          <p:nvPr/>
        </p:nvSpPr>
        <p:spPr>
          <a:xfrm>
            <a:off x="79232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95_2#53eff06c2.choices?vja=1&amp;pid=813798ac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mirrored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reality.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characters.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endParaRPr lang="en-US" altLang="zh-CN" sz="2000" dirty="0"/>
          </a:p>
        </p:txBody>
      </p:sp>
      <p:sp>
        <p:nvSpPr>
          <p:cNvPr id="5" name="QC_7_AS.497_1#53eff06c2?vja=1&amp;pid=813798ac3&amp;color=0,0,0&amp;vtp=1"/>
          <p:cNvSpPr/>
          <p:nvPr/>
        </p:nvSpPr>
        <p:spPr>
          <a:xfrm>
            <a:off x="722376" y="2077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细节理解题。根据第二段中的“Among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received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critical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twentieth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world.”可知，小说在20世纪获得了认可是因其对现实世界的反映。故选A项。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C_7_BD.498_1#446a1e909?vja=1&amp;pid=813798ac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twentieth-century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Stranger</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Than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99_1#446a1e909.bracket?vja=1&amp;pid=813798ac3&amp;color=0,0,0&amp;vpa=215&amp;vtp=1"/>
          <p:cNvSpPr/>
          <p:nvPr/>
        </p:nvSpPr>
        <p:spPr>
          <a:xfrm>
            <a:off x="102775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98_2#446a1e909.choices?vja=1&amp;pid=813798ac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limitation.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uniqueness.</a:t>
            </a:r>
            <a:endParaRPr lang="en-US" altLang="zh-CN" sz="2000" dirty="0"/>
          </a:p>
        </p:txBody>
      </p:sp>
      <p:sp>
        <p:nvSpPr>
          <p:cNvPr id="5" name="QC_7_AS.500_1#446a1e909?vja=1&amp;pid=813798ac3&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illustrates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twentieth-century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distinct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literary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genre.The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twentieth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period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violent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violent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twentieth-century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reflects”可知，这本书阐述了20世纪的小说是如何发展为一种独特的文学体裁的，且20世纪的小说所反映的是二十世纪的剧烈变化。也就是说，该书关注的是20世纪小说的演变和独特性。故选D项。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C_7_BD.501_1#d91c38dd5?vja=1&amp;pid=813798ac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02_1#d91c38dd5.bracket?vja=1&amp;pid=813798ac3&amp;color=0,0,0&amp;vpa=216&amp;vtp=1"/>
          <p:cNvSpPr/>
          <p:nvPr/>
        </p:nvSpPr>
        <p:spPr>
          <a:xfrm>
            <a:off x="81391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01_2#d91c38dd5.choices?vja=1&amp;pid=813798ac3&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45129" algn="l"/>
                <a:tab pos="5458557" algn="l"/>
                <a:tab pos="80544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Varied.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Weakened.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Peaked.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.Remained.</a:t>
            </a:r>
            <a:endParaRPr lang="en-US" altLang="zh-CN" sz="2000" dirty="0"/>
          </a:p>
        </p:txBody>
      </p:sp>
      <p:sp>
        <p:nvSpPr>
          <p:cNvPr id="5" name="QC_7_AS.503_1#d91c38dd5?vja=1&amp;pid=813798ac3&amp;color=0,0,0&amp;vtp=1"/>
          <p:cNvSpPr/>
          <p:nvPr/>
        </p:nvSpPr>
        <p:spPr>
          <a:xfrm>
            <a:off x="722376" y="1696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词义猜测题。根据第三段中的“Frank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twentieth-century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relevance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societies.”和第四段中的However以及“Today,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rsation.”可知，第三段末尾提到20世纪小说与社会发展之间存在文化关联性，第四段开头的However表示转折，指出这一关联性发生了变化，说明如今小说不再占据文化对话的中心地位。由此可知，画线词所在句应表示“小说与社会发展之间的文化关联性似乎减弱了”。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8.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C_7_BD.504_1#83935a089?vja=1&amp;pid=813798ac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Portrait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Lady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indicate?(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05_1#83935a089.bracket?vja=1&amp;pid=813798ac3&amp;color=0,0,0&amp;vpa=217&amp;vtp=1"/>
          <p:cNvSpPr/>
          <p:nvPr/>
        </p:nvSpPr>
        <p:spPr>
          <a:xfrm>
            <a:off x="77835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04_2#83935a089.choices?vja=1&amp;pid=813798ac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A.Novels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appeal.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.Adaptations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status.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novels.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endParaRPr lang="en-US" altLang="zh-CN" sz="2000" dirty="0"/>
          </a:p>
        </p:txBody>
      </p:sp>
      <p:sp>
        <p:nvSpPr>
          <p:cNvPr id="5" name="QC_7_AS.506_1#83935a089?vja=1&amp;pid=813798ac3&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nineteenth-century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vitality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twentieth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adaptations.”可知，本段旨在说明影视改编能为小说注入新的活力。随后以《一位女士的画像》被改编成多种影视版本并触及更多受众为例，有力地证明了这一点。故选C项。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9.xml><?xml version="1.0" encoding="utf-8"?>
<p:sld xmlns:a="http://schemas.openxmlformats.org/drawingml/2006/main" xmlns:r="http://schemas.openxmlformats.org/officeDocument/2006/relationships" xmlns:p="http://schemas.openxmlformats.org/presentationml/2006/main">
  <p:cSld name="Slide 113&amp;si=113">
    <p:spTree>
      <p:nvGrpSpPr>
        <p:cNvPr id="1" name=""/>
        <p:cNvGrpSpPr/>
        <p:nvPr/>
      </p:nvGrpSpPr>
      <p:grpSpPr>
        <a:xfrm>
          <a:off x="0" y="0"/>
          <a:ext cx="0" cy="0"/>
          <a:chOff x="0" y="0"/>
          <a:chExt cx="0" cy="0"/>
        </a:xfrm>
      </p:grpSpPr>
      <p:sp>
        <p:nvSpPr>
          <p:cNvPr id="2" name="QM_6_BD.507_1#c519ca2c2?vja=1&amp;pid=7b1add5a5&amp;color=0,0,0&amp;vtp=1&amp;bt=1"/>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[辽宁抚顺六校协作体2025高二联考]</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3" name="QM_6_BD.507_2#c519ca2c2?sp=1&amp;vja=1&amp;pid=7b1add5a5&amp;color=0,0,0&amp;vtp=1"/>
          <p:cNvSpPr/>
          <p:nvPr/>
        </p:nvSpPr>
        <p:spPr>
          <a:xfrm>
            <a:off x="722376" y="1290271"/>
            <a:ext cx="10753344" cy="4538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What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Makes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Good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Piece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Creative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Writing?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genre.1.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target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tailor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know.3.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authenticity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credibility.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writing.4.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totally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imaginary</a:t>
            </a:r>
            <a:endParaRPr lang="en-US" altLang="zh-CN" sz="2000" dirty="0"/>
          </a:p>
        </p:txBody>
      </p:sp>
      <p:sp>
        <p:nvSpPr>
          <p:cNvPr id="4" name="QM_6_AN.508_1#c519ca2c2.blank?vja=1&amp;pid=7b1add5a5&amp;color=0,0,0&amp;vpa=218&amp;vtp=1"/>
          <p:cNvSpPr/>
          <p:nvPr/>
        </p:nvSpPr>
        <p:spPr>
          <a:xfrm>
            <a:off x="1587564" y="2014171"/>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6_AN.509_1#c519ca2c2.blank?vja=1&amp;pid=7b1add5a5&amp;color=0,0,0&amp;vpa=219&amp;vtp=1"/>
          <p:cNvSpPr/>
          <p:nvPr/>
        </p:nvSpPr>
        <p:spPr>
          <a:xfrm>
            <a:off x="1633601" y="2776171"/>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6" name="QM_6_AN.510_1#c519ca2c2.blank?vja=1&amp;pid=7b1add5a5&amp;color=0,0,0&amp;vpa=220&amp;vtp=1"/>
          <p:cNvSpPr/>
          <p:nvPr/>
        </p:nvSpPr>
        <p:spPr>
          <a:xfrm>
            <a:off x="4204970" y="3919171"/>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M_6_AN.511_1#c519ca2c2.blank?vja=1&amp;pid=7b1add5a5&amp;color=0,0,0&amp;vpa=221&amp;vtp=1"/>
          <p:cNvSpPr/>
          <p:nvPr/>
        </p:nvSpPr>
        <p:spPr>
          <a:xfrm>
            <a:off x="1768539" y="5443171"/>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7_BD.80_1#ea01ab21f?vja=1&amp;pid=c9ac5418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Times New Roman" pitchFamily="34" charset="0"/>
                <a:ea typeface="微软雅黑" pitchFamily="34" charset="-122"/>
                <a:cs typeface="Times New Roman" pitchFamily="34" charset="-120"/>
              </a:rPr>
              <a:t>until</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sunglasses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endParaRPr lang="en-US" altLang="zh-CN" sz="2000" dirty="0"/>
          </a:p>
        </p:txBody>
      </p:sp>
      <p:sp>
        <p:nvSpPr>
          <p:cNvPr id="3" name="QB_7_AN.81_1#ea01ab21f.blank?vja=1&amp;pid=c9ac54181&amp;color=0,0,0&amp;vpa=44&amp;vtp=1"/>
          <p:cNvSpPr/>
          <p:nvPr/>
        </p:nvSpPr>
        <p:spPr>
          <a:xfrm>
            <a:off x="1763776" y="858013"/>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not</a:t>
            </a:r>
            <a:endParaRPr lang="en-US" altLang="zh-CN" sz="2000" dirty="0"/>
          </a:p>
        </p:txBody>
      </p:sp>
      <p:sp>
        <p:nvSpPr>
          <p:cNvPr id="4" name="QB_7_AS.82_1#ea01ab21f?vja=1&amp;pid=c9ac54181&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句意为：直到她摘下墨镜，我才认出她来。该句是强调句，结合语境可知，此处表示“直到</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才</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”，被强调部分为not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until</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sunglasses。故填not。</a:t>
            </a:r>
            <a:endParaRPr lang="en-US" altLang="zh-CN" sz="2200" dirty="0"/>
          </a:p>
        </p:txBody>
      </p:sp>
      <p:sp>
        <p:nvSpPr>
          <p:cNvPr id="5" name="QB_7_BD.83_1#501f7a357?vja=1&amp;pid=c9ac54181&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2000.</a:t>
            </a:r>
            <a:endParaRPr lang="en-US" altLang="zh-CN" sz="2000" dirty="0"/>
          </a:p>
        </p:txBody>
      </p:sp>
      <p:sp>
        <p:nvSpPr>
          <p:cNvPr id="6" name="QB_7_AN.84_1#501f7a357.blank?vja=1&amp;pid=c9ac54181&amp;color=0,0,0&amp;vpa=45&amp;vtp=1"/>
          <p:cNvSpPr/>
          <p:nvPr/>
        </p:nvSpPr>
        <p:spPr>
          <a:xfrm>
            <a:off x="6045264" y="20722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met</a:t>
            </a:r>
            <a:endParaRPr lang="en-US" altLang="zh-CN" sz="2000" dirty="0"/>
          </a:p>
        </p:txBody>
      </p:sp>
      <p:sp>
        <p:nvSpPr>
          <p:cNvPr id="7" name="QB_7_AS.85_1#501f7a357?vja=1&amp;pid=c9ac54181&amp;color=0,0,0&amp;vtp=1"/>
          <p:cNvSpPr/>
          <p:nvPr/>
        </p:nvSpPr>
        <p:spPr>
          <a:xfrm>
            <a:off x="722376" y="25350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句意为：玛丽和罗斯自从2000年认识后，就一直是朋友。由从句时间状语in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2000可知，从句用一般过去时。</a:t>
            </a:r>
            <a:endParaRPr lang="en-US" altLang="zh-CN" sz="2200" dirty="0"/>
          </a:p>
        </p:txBody>
      </p:sp>
      <p:sp>
        <p:nvSpPr>
          <p:cNvPr id="8" name="QB_7_BD.86_1#718fe699b?vja=1&amp;pid=c9ac54181&amp;color=0,0,0&amp;vtp=1"/>
          <p:cNvSpPr/>
          <p:nvPr/>
        </p:nvSpPr>
        <p:spPr>
          <a:xfrm>
            <a:off x="722376" y="33422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admits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endParaRPr lang="en-US" altLang="zh-CN" sz="2000" dirty="0"/>
          </a:p>
        </p:txBody>
      </p:sp>
      <p:sp>
        <p:nvSpPr>
          <p:cNvPr id="9" name="QB_7_AN.87_1#718fe699b.blank?vja=1&amp;pid=c9ac54181&amp;color=0,0,0&amp;vpa=46&amp;vtp=1"/>
          <p:cNvSpPr/>
          <p:nvPr/>
        </p:nvSpPr>
        <p:spPr>
          <a:xfrm>
            <a:off x="3066860" y="3291459"/>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making</a:t>
            </a:r>
            <a:endParaRPr lang="en-US" altLang="zh-CN" sz="2000" dirty="0"/>
          </a:p>
        </p:txBody>
      </p:sp>
      <p:sp>
        <p:nvSpPr>
          <p:cNvPr id="10" name="QB_7_AS.88_1#718fe699b?vja=1&amp;pid=c9ac54181&amp;color=0,0,0&amp;vtp=1"/>
          <p:cNvSpPr/>
          <p:nvPr/>
        </p:nvSpPr>
        <p:spPr>
          <a:xfrm>
            <a:off x="722376" y="3766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句意为：即使有人向汤姆指出错误，他也从不承认自己犯错了。admit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sth为固定搭配，意为“承认做某事”，doing为动名词，作动词admit的宾语。故填making。</a:t>
            </a:r>
            <a:endParaRPr lang="en-US" altLang="zh-CN" sz="2200" dirty="0"/>
          </a:p>
        </p:txBody>
      </p:sp>
      <p:sp>
        <p:nvSpPr>
          <p:cNvPr id="11" name="QB_7_BD.89_1#a1039b893?vja=1&amp;pid=c9ac54181&amp;color=0,0,0&amp;vtp=1"/>
          <p:cNvSpPr/>
          <p:nvPr/>
        </p:nvSpPr>
        <p:spPr>
          <a:xfrm>
            <a:off x="722376" y="45764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teenagers.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seem</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questioned.</a:t>
            </a:r>
            <a:endParaRPr lang="en-US" altLang="zh-CN" sz="2000" dirty="0"/>
          </a:p>
        </p:txBody>
      </p:sp>
      <p:sp>
        <p:nvSpPr>
          <p:cNvPr id="12" name="QB_7_AN.90_1#a1039b893.blank?vja=1&amp;pid=c9ac54181&amp;color=0,0,0&amp;vpa=47&amp;vtp=1"/>
          <p:cNvSpPr/>
          <p:nvPr/>
        </p:nvSpPr>
        <p:spPr>
          <a:xfrm>
            <a:off x="8934577" y="4538345"/>
            <a:ext cx="10556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dislike</a:t>
            </a:r>
            <a:endParaRPr lang="en-US" altLang="zh-CN" sz="2000" dirty="0"/>
          </a:p>
        </p:txBody>
      </p:sp>
      <p:sp>
        <p:nvSpPr>
          <p:cNvPr id="13" name="QB_7_AS.91_1#a1039b893?vja=1&amp;pid=c9ac54181&amp;color=0,0,0&amp;vtp=1"/>
          <p:cNvSpPr/>
          <p:nvPr/>
        </p:nvSpPr>
        <p:spPr>
          <a:xfrm>
            <a:off x="722376" y="5379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句意为：有时可能很难与许多青少年交谈。他们似乎不喜欢被询问。seem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sth为固定搭配，意为“似乎做某事”。故填to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dislike。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07_2#c519ca2c2?sp=1&amp;vja=1&amp;pid=7b1add5a5&amp;color=0,0,0&amp;vtp=1">
            <a:extLst>
              <a:ext uri="{FF2B5EF4-FFF2-40B4-BE49-F238E27FC236}">
                <a16:creationId xmlns:a16="http://schemas.microsoft.com/office/drawing/2014/main" id="{7DAFD7C8-0AD1-138D-8C16-78FA86977898}"/>
              </a:ext>
            </a:extLst>
          </p:cNvPr>
          <p:cNvSpPr/>
          <p:nvPr/>
        </p:nvSpPr>
        <p:spPr>
          <a:xfrm>
            <a:off x="722376" y="900000"/>
            <a:ext cx="10753344" cy="2633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（转折）</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advisable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direction.5.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M_6_AN.512_1#c519ca2c2.blank?vja=1&amp;pid=7b1add5a5&amp;color=0,0,0&amp;vpa=222&amp;vtp=1">
            <a:extLst>
              <a:ext uri="{FF2B5EF4-FFF2-40B4-BE49-F238E27FC236}">
                <a16:creationId xmlns:a16="http://schemas.microsoft.com/office/drawing/2014/main" id="{6611134D-2318-7876-026E-73C76E9962F6}"/>
              </a:ext>
            </a:extLst>
          </p:cNvPr>
          <p:cNvSpPr/>
          <p:nvPr/>
        </p:nvSpPr>
        <p:spPr>
          <a:xfrm>
            <a:off x="1936814" y="3147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extLst>
      <p:ext uri="{BB962C8B-B14F-4D97-AF65-F5344CB8AC3E}">
        <p14:creationId xmlns:p14="http://schemas.microsoft.com/office/powerpoint/2010/main" val="26713527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M_6_BD.513_1#c519ca2c2?vja=1&amp;pid=7b1add5a5&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umbrella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endParaRPr lang="en-US" altLang="zh-CN" sz="2000" dirty="0"/>
          </a:p>
        </p:txBody>
      </p:sp>
      <p:sp>
        <p:nvSpPr>
          <p:cNvPr id="3" name="QM_6_EX.514_1#c519ca2c2?vja=1&amp;pid=7b1add5a5&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本文是一篇说明文，主要介绍了写出好的创意作品需要遵循的几项原则，包括了解受众、写自己了解的内容、发挥创造力以及画故事线。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B_7_BD.515_1#cd2cb8bc3?vja=1&amp;pid=c519ca2c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516_1#cd2cb8bc3.blank?vja=1&amp;pid=c519ca2c2&amp;color=0,0,0&amp;vpa=223&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7_AS.517_1#cd2cb8bc3?vja=1&amp;pid=c519ca2c2&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创意写作不局限于一种固定的体裁；空后的句子以However进行转折，引出一些可以使你的创意写作尽可能出色的通用原则。G项（因此，永远不会有一个笼统的定义来描述完美的作品）承接上文，解释了因体裁多样而难以明确定义的特点，与后文构成语义上的转折关系。故选G项。</a:t>
            </a:r>
            <a:endParaRPr lang="en-US" altLang="zh-CN" sz="2200" dirty="0"/>
          </a:p>
        </p:txBody>
      </p:sp>
      <p:sp>
        <p:nvSpPr>
          <p:cNvPr id="5" name="QB_7_BD.518_1#7d6bbd887?vja=1&amp;pid=c519ca2c2&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519_1#7d6bbd887.blank?vja=1&amp;pid=c519ca2c2&amp;color=0,0,0&amp;vpa=224&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520_1#7d6bbd887?vja=1&amp;pid=c519ca2c2&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设空处是本段的小标题，应起到总领全段的作用。本段反复强调写作应考虑目标受众，并确切地知道你想让谁读你的作品。A项（了解你的受众）概括了本段的核心内容，故选A项。</a:t>
            </a:r>
            <a:endParaRPr lang="en-US" altLang="zh-CN" sz="2200" dirty="0"/>
          </a:p>
        </p:txBody>
      </p:sp>
      <p:sp>
        <p:nvSpPr>
          <p:cNvPr id="8" name="QB_7_BD.521_1#37c244094?vja=1&amp;pid=c519ca2c2&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522_1#37c244094.blank?vja=1&amp;pid=c519ca2c2&amp;color=0,0,0&amp;vpa=225&amp;vtp=1"/>
          <p:cNvSpPr/>
          <p:nvPr/>
        </p:nvSpPr>
        <p:spPr>
          <a:xfrm>
            <a:off x="1049401" y="4078859"/>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10" name="QB_7_AS.523_1#37c244094?vja=1&amp;pid=c519ca2c2&amp;color=0,0,0&amp;vtp=1"/>
          <p:cNvSpPr/>
          <p:nvPr/>
        </p:nvSpPr>
        <p:spPr>
          <a:xfrm>
            <a:off x="722376" y="45416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根据本段的小标题“Write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可知，本段的主要内容是写你了解的内容。设空处衔接小标题，应是对这一写作原则进行具体的阐释，并引出下文内容。F项（最好的故事往往是能与你自己的生活联系在一起的故事）强调了与个人生活的联系的重要性，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3.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B_7_BD.524_1#a579e02c4?vja=1&amp;pid=c519ca2c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525_1#a579e02c4.blank?vja=1&amp;pid=c519ca2c2&amp;color=0,0,0&amp;vpa=226&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7_AS.526_1#a579e02c4?vja=1&amp;pid=c519ca2c2&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主要强调了创造力是关键。空前提到了创造力的重要性，设空处需要说明其重要性体现在何处。E项（它使你的写作有别于同体裁的其他作品）承接上文，符合语境，其中的代词It指代前文中的Creativity。故选E项。</a:t>
            </a:r>
            <a:endParaRPr lang="en-US" altLang="zh-CN" sz="2200" dirty="0"/>
          </a:p>
        </p:txBody>
      </p:sp>
      <p:sp>
        <p:nvSpPr>
          <p:cNvPr id="5" name="QB_7_BD.527_1#fbcce8c3c?vja=1&amp;pid=c519ca2c2&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528_1#fbcce8c3c.blank?vja=1&amp;pid=c519ca2c2&amp;color=0,0,0&amp;vpa=227&amp;vtp=1"/>
          <p:cNvSpPr/>
          <p:nvPr/>
        </p:nvSpPr>
        <p:spPr>
          <a:xfrm>
            <a:off x="1036701" y="246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7_AS.529_1#fbcce8c3c?vja=1&amp;pid=c519ca2c2&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主要论述了故事线对于把握写作的节奏、方向和目的的重要性。设空处位于段尾，应对前文内容进行总结或补充。C项（这些会让你的读者更投入）说明了拥有良好结构、节奏和方向所带来的最终效果——提升读者投入度，其中的These指代前文提到的三个要素。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
        <p:nvSpPr>
          <p:cNvPr id="2" name="C_4#593ab6435.fixed?vja=1&amp;pid=a82781eed&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593ab6435.fixed?vja=1&amp;pid=a82781eed&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593ab6435.fixed?vja=1&amp;pid=a82781eed&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593ab6435.fixed?vja=1&amp;pid=a82781eed&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115.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
        <p:nvSpPr>
          <p:cNvPr id="2" name="P_6_BD#7bb9db27a?vja=1&amp;pid=b6f3be5ae&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Hanfu</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represents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aesthetic</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living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（continue）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traditional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Chinese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culture.</a:t>
            </a:r>
            <a:endParaRPr lang="en-US" altLang="zh-CN" sz="2000" dirty="0"/>
          </a:p>
        </p:txBody>
      </p:sp>
      <p:sp>
        <p:nvSpPr>
          <p:cNvPr id="4" name="QB_6_AN.531_1#7bb9db27a.blank?vja=1&amp;pid=b6f3be5ae&amp;color=0,0,0&amp;vpa=228&amp;vtp=1"/>
          <p:cNvSpPr/>
          <p:nvPr/>
        </p:nvSpPr>
        <p:spPr>
          <a:xfrm>
            <a:off x="6754241" y="1239012"/>
            <a:ext cx="1323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continuation</a:t>
            </a:r>
            <a:endParaRPr lang="en-US" altLang="zh-CN" sz="2000" dirty="0"/>
          </a:p>
        </p:txBody>
      </p:sp>
      <p:sp>
        <p:nvSpPr>
          <p:cNvPr id="5" name="QB_6_AS.532_1#d772955c1?vja=1&amp;pid=b6f3be5ae&amp;color=0,0,0&amp;vtp=1"/>
          <p:cNvSpPr/>
          <p:nvPr/>
        </p:nvSpPr>
        <p:spPr>
          <a:xfrm>
            <a:off x="722376" y="2077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句意为：汉服代表生活的美和中国传统文化的延续。设空处前有冠词a，后有of短语，故应用名词单数形式，表示“延续”，a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of意为“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的延续”，故填continuation。</a:t>
            </a:r>
            <a:endParaRPr lang="en-US" altLang="zh-CN" sz="2200" dirty="0"/>
          </a:p>
        </p:txBody>
      </p:sp>
      <p:sp>
        <p:nvSpPr>
          <p:cNvPr id="6" name="QB_6_BD.533_1#2510ded51?vja=1&amp;pid=b6f3be5ae&amp;color=0,0,0&amp;vtp=1"/>
          <p:cNvSpPr/>
          <p:nvPr/>
        </p:nvSpPr>
        <p:spPr>
          <a:xfrm>
            <a:off x="722376" y="2877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Edinburgh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strong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attachment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childhood.</a:t>
            </a:r>
            <a:endParaRPr lang="en-US" altLang="zh-CN" sz="2000" dirty="0"/>
          </a:p>
        </p:txBody>
      </p:sp>
      <p:sp>
        <p:nvSpPr>
          <p:cNvPr id="7" name="QB_6_AN.534_1#2510ded51.blank?vja=1&amp;pid=b6f3be5ae&amp;color=0,0,0&amp;vpa=229&amp;vtp=1"/>
          <p:cNvSpPr/>
          <p:nvPr/>
        </p:nvSpPr>
        <p:spPr>
          <a:xfrm>
            <a:off x="795401" y="3220847"/>
            <a:ext cx="1069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emotional</a:t>
            </a:r>
            <a:endParaRPr lang="en-US" altLang="zh-CN" sz="2000" dirty="0"/>
          </a:p>
        </p:txBody>
      </p:sp>
      <p:sp>
        <p:nvSpPr>
          <p:cNvPr id="8" name="QB_6_AS.535_1#2510ded51?vja=1&amp;pid=b6f3be5ae&amp;color=0,0,0&amp;vtp=1"/>
          <p:cNvSpPr/>
          <p:nvPr/>
        </p:nvSpPr>
        <p:spPr>
          <a:xfrm>
            <a:off x="722376" y="3678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句意为：虽然在过去的九年里我一直把爱丁堡称为我的家，但我对那个我度过童年的地方仍然有一种强烈的情感依恋。设空处后为名词，应用形容词修饰，表示“情感的；情绪的”，故填emotional。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6_1#2453ae479?vja=1&amp;pid=b6f3be5ae&amp;color=0,0,0&amp;vtp=1">
            <a:extLst>
              <a:ext uri="{FF2B5EF4-FFF2-40B4-BE49-F238E27FC236}">
                <a16:creationId xmlns:a16="http://schemas.microsoft.com/office/drawing/2014/main" id="{C4CD6D79-C3E7-D382-99A5-407B4C4060A2}"/>
              </a:ext>
            </a:extLst>
          </p:cNvPr>
          <p:cNvSpPr/>
          <p:nvPr/>
        </p:nvSpPr>
        <p:spPr>
          <a:xfrm>
            <a:off x="722376" y="900000"/>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mushrooms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actually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deadly.</a:t>
            </a:r>
            <a:endParaRPr lang="en-US" altLang="zh-CN" sz="2000" dirty="0"/>
          </a:p>
        </p:txBody>
      </p:sp>
      <p:sp>
        <p:nvSpPr>
          <p:cNvPr id="3" name="QB_6_AS.538_1#2453ae479?vja=1&amp;pid=b6f3be5ae&amp;color=0,0,0&amp;vtp=1">
            <a:extLst>
              <a:ext uri="{FF2B5EF4-FFF2-40B4-BE49-F238E27FC236}">
                <a16:creationId xmlns:a16="http://schemas.microsoft.com/office/drawing/2014/main" id="{912A6F40-6BDF-53FF-7067-CA7A2C68D2D5}"/>
              </a:ext>
            </a:extLst>
          </p:cNvPr>
          <p:cNvSpPr/>
          <p:nvPr/>
        </p:nvSpPr>
        <p:spPr>
          <a:xfrm>
            <a:off x="722376" y="17062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句意为：那些漂亮的蘑菇看起来无害，实际上是有毒和致命的。设空处作表语，且其前有副词actually修饰，应填形容词，和形容词deadly并列，此处意为“有毒的”，故填poisonous。</a:t>
            </a:r>
            <a:endParaRPr lang="en-US" altLang="zh-CN" sz="2200" dirty="0"/>
          </a:p>
        </p:txBody>
      </p:sp>
      <p:sp>
        <p:nvSpPr>
          <p:cNvPr id="4" name="QB_6_AN.537_1#2453ae479.blank?vja=1&amp;pid=b6f3be5ae&amp;color=0,0,0&amp;vpa=230&amp;vtp=1">
            <a:extLst>
              <a:ext uri="{FF2B5EF4-FFF2-40B4-BE49-F238E27FC236}">
                <a16:creationId xmlns:a16="http://schemas.microsoft.com/office/drawing/2014/main" id="{5A2E9741-8458-A655-5008-2E0637E33F94}"/>
              </a:ext>
            </a:extLst>
          </p:cNvPr>
          <p:cNvSpPr/>
          <p:nvPr/>
        </p:nvSpPr>
        <p:spPr>
          <a:xfrm>
            <a:off x="8335772" y="849200"/>
            <a:ext cx="1085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poisonous</a:t>
            </a:r>
            <a:endParaRPr lang="en-US" altLang="zh-CN" sz="2000" dirty="0"/>
          </a:p>
        </p:txBody>
      </p:sp>
    </p:spTree>
    <p:extLst>
      <p:ext uri="{BB962C8B-B14F-4D97-AF65-F5344CB8AC3E}">
        <p14:creationId xmlns:p14="http://schemas.microsoft.com/office/powerpoint/2010/main" val="17481227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17.xml><?xml version="1.0" encoding="utf-8"?>
<p:sld xmlns:a="http://schemas.openxmlformats.org/drawingml/2006/main" xmlns:r="http://schemas.openxmlformats.org/officeDocument/2006/relationships" xmlns:p="http://schemas.openxmlformats.org/presentationml/2006/main">
  <p:cSld name="Slide 120&amp;si=120">
    <p:spTree>
      <p:nvGrpSpPr>
        <p:cNvPr id="1" name=""/>
        <p:cNvGrpSpPr/>
        <p:nvPr/>
      </p:nvGrpSpPr>
      <p:grpSpPr>
        <a:xfrm>
          <a:off x="0" y="0"/>
          <a:ext cx="0" cy="0"/>
          <a:chOff x="0" y="0"/>
          <a:chExt cx="0" cy="0"/>
        </a:xfrm>
      </p:grpSpPr>
      <p:sp>
        <p:nvSpPr>
          <p:cNvPr id="2" name="QB_6_BD.539_1#fe7dbe253?vja=1&amp;pid=b6f3be5a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amazed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beauty.</a:t>
            </a:r>
            <a:endParaRPr lang="en-US" altLang="zh-CN" sz="2000" dirty="0"/>
          </a:p>
        </p:txBody>
      </p:sp>
      <p:sp>
        <p:nvSpPr>
          <p:cNvPr id="3" name="QB_6_AN.540_1#fe7dbe253.blank?vja=1&amp;pid=b6f3be5ae&amp;color=0,0,0&amp;vpa=231&amp;vtp=1"/>
          <p:cNvSpPr/>
          <p:nvPr/>
        </p:nvSpPr>
        <p:spPr>
          <a:xfrm>
            <a:off x="7442264" y="845313"/>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at/by</a:t>
            </a:r>
            <a:endParaRPr lang="en-US" altLang="zh-CN" sz="2000" dirty="0"/>
          </a:p>
        </p:txBody>
      </p:sp>
      <p:sp>
        <p:nvSpPr>
          <p:cNvPr id="4" name="QB_6_AS.541_1#fe7dbe253?vja=1&amp;pid=b6f3be5ae&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句意为：（尽管）已经研究沙漠这么多年，我仍然对它们的美丽感到惊讶。be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amazed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at/by</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感到惊讶”。</a:t>
            </a:r>
            <a:endParaRPr lang="en-US" altLang="zh-CN" sz="2200" dirty="0"/>
          </a:p>
        </p:txBody>
      </p:sp>
      <p:sp>
        <p:nvSpPr>
          <p:cNvPr id="5" name="QB_6_BD.542_1#1debb3938?vja=1&amp;pid=b6f3be5ae&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him</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rudeness,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endParaRPr lang="en-US" altLang="zh-CN" sz="2000" dirty="0"/>
          </a:p>
        </p:txBody>
      </p:sp>
      <p:sp>
        <p:nvSpPr>
          <p:cNvPr id="6" name="QB_6_AN.543_1#1debb3938.blank?vja=1&amp;pid=b6f3be5ae&amp;color=0,0,0&amp;vpa=232&amp;vtp=1"/>
          <p:cNvSpPr/>
          <p:nvPr/>
        </p:nvSpPr>
        <p:spPr>
          <a:xfrm>
            <a:off x="4897692" y="2072259"/>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7" name="QB_6_AS.544_1#1debb3938?vja=1&amp;pid=b6f3be5ae&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句意为：汤姆的爸爸肯定已经原谅了他的粗鲁，因为汤姆看起来很高兴。forgive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sth意为“原谅某人某事”。</a:t>
            </a:r>
            <a:endParaRPr lang="en-US" altLang="zh-CN" sz="2200" dirty="0"/>
          </a:p>
        </p:txBody>
      </p:sp>
      <p:sp>
        <p:nvSpPr>
          <p:cNvPr id="8" name="QB_6_BD.545_1#1dc849a7e?vja=1&amp;pid=b6f3be5ae&amp;color=0,0,0&amp;vtp=1"/>
          <p:cNvSpPr/>
          <p:nvPr/>
        </p:nvSpPr>
        <p:spPr>
          <a:xfrm>
            <a:off x="722376" y="33445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take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endParaRPr lang="en-US" altLang="zh-CN" sz="2000" dirty="0"/>
          </a:p>
        </p:txBody>
      </p:sp>
      <p:sp>
        <p:nvSpPr>
          <p:cNvPr id="9" name="QB_6_AN.546_1#1dc849a7e.blank?vja=1&amp;pid=b6f3be5ae&amp;color=0,0,0&amp;vpa=233&amp;vtp=1"/>
          <p:cNvSpPr/>
          <p:nvPr/>
        </p:nvSpPr>
        <p:spPr>
          <a:xfrm>
            <a:off x="3376994" y="3306445"/>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10" name="QB_6_AS.547_1#1dc849a7e?vja=1&amp;pid=b6f3be5ae&amp;color=0,0,0&amp;vtp=1"/>
          <p:cNvSpPr/>
          <p:nvPr/>
        </p:nvSpPr>
        <p:spPr>
          <a:xfrm>
            <a:off x="722376" y="4147947"/>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句意为：有时，我们理所当然地认为一切都必须完美，我们期望高质量的产品和服务。take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意为“认为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是理所当然”，此处it是形式宾语，真正的宾语是that引导的宾语从句。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8.xml><?xml version="1.0" encoding="utf-8"?>
<p:sld xmlns:a="http://schemas.openxmlformats.org/drawingml/2006/main" xmlns:r="http://schemas.openxmlformats.org/officeDocument/2006/relationships" xmlns:p="http://schemas.openxmlformats.org/presentationml/2006/main">
  <p:cSld name="Slide 121&amp;si=121">
    <p:spTree>
      <p:nvGrpSpPr>
        <p:cNvPr id="1" name=""/>
        <p:cNvGrpSpPr/>
        <p:nvPr/>
      </p:nvGrpSpPr>
      <p:grpSpPr>
        <a:xfrm>
          <a:off x="0" y="0"/>
          <a:ext cx="0" cy="0"/>
          <a:chOff x="0" y="0"/>
          <a:chExt cx="0" cy="0"/>
        </a:xfrm>
      </p:grpSpPr>
      <p:sp>
        <p:nvSpPr>
          <p:cNvPr id="2" name="QB_6_BD.548_1#4f4b19175?vja=1&amp;pid=b6f3be5a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recommends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endParaRPr lang="en-US" altLang="zh-CN" sz="2000" dirty="0"/>
          </a:p>
        </p:txBody>
      </p:sp>
      <p:sp>
        <p:nvSpPr>
          <p:cNvPr id="3" name="QB_6_AN.549_1#4f4b19175.blank?vja=1&amp;pid=b6f3be5ae&amp;color=0,0,0&amp;vpa=234&amp;vtp=1"/>
          <p:cNvSpPr/>
          <p:nvPr/>
        </p:nvSpPr>
        <p:spPr>
          <a:xfrm>
            <a:off x="2806764" y="845313"/>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wearing</a:t>
            </a:r>
            <a:endParaRPr lang="en-US" altLang="zh-CN" sz="2000" dirty="0"/>
          </a:p>
        </p:txBody>
      </p:sp>
      <p:sp>
        <p:nvSpPr>
          <p:cNvPr id="4" name="QB_6_AS.550_1#4f4b19175?vja=1&amp;pid=b6f3be5ae&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句意为：他建议在检查建筑工地时戴上安全设备。recommend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sth为固定搭配，意为“建议做某事”。故填wearing。</a:t>
            </a:r>
            <a:endParaRPr lang="en-US" altLang="zh-CN" sz="2200" dirty="0"/>
          </a:p>
        </p:txBody>
      </p:sp>
      <p:sp>
        <p:nvSpPr>
          <p:cNvPr id="5" name="QB_6_BD.551_1#613a76fa9?vja=1&amp;pid=b6f3be5ae&amp;color=0,0,0&amp;vtp=1"/>
          <p:cNvSpPr/>
          <p:nvPr/>
        </p:nvSpPr>
        <p:spPr>
          <a:xfrm>
            <a:off x="722376" y="2125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pretended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endParaRPr lang="en-US" altLang="zh-CN" sz="2000" dirty="0"/>
          </a:p>
        </p:txBody>
      </p:sp>
      <p:sp>
        <p:nvSpPr>
          <p:cNvPr id="6" name="QB_6_AN.552_1#613a76fa9.blank?vja=1&amp;pid=b6f3be5ae&amp;color=0,0,0&amp;vpa=235&amp;vtp=1"/>
          <p:cNvSpPr/>
          <p:nvPr/>
        </p:nvSpPr>
        <p:spPr>
          <a:xfrm>
            <a:off x="7475601" y="2087245"/>
            <a:ext cx="620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7" name="QB_6_AS.553_1#613a76fa9?vja=1&amp;pid=b6f3be5ae&amp;color=0,0,0&amp;vtp=1"/>
          <p:cNvSpPr/>
          <p:nvPr/>
        </p:nvSpPr>
        <p:spPr>
          <a:xfrm>
            <a:off x="722376" y="2938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句意为：当我妈妈到达目的地时，我假装高兴地欣赏这座建筑。pretend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sth意为“假装做某事”。</a:t>
            </a:r>
            <a:endParaRPr lang="en-US" altLang="zh-CN" sz="2200" dirty="0"/>
          </a:p>
        </p:txBody>
      </p:sp>
      <p:sp>
        <p:nvSpPr>
          <p:cNvPr id="8" name="QB_6_BD.554_1#58c254084?vja=1&amp;pid=b6f3be5ae&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building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endParaRPr lang="en-US" altLang="zh-CN" sz="2000" dirty="0"/>
          </a:p>
        </p:txBody>
      </p:sp>
      <p:sp>
        <p:nvSpPr>
          <p:cNvPr id="9" name="QB_6_AN.555_1#58c254084.blank?vja=1&amp;pid=b6f3be5ae&amp;color=0,0,0&amp;vpa=236&amp;vtp=1"/>
          <p:cNvSpPr/>
          <p:nvPr/>
        </p:nvSpPr>
        <p:spPr>
          <a:xfrm>
            <a:off x="8453501" y="3697859"/>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10" name="QB_6_AS.556_1#58c254084?vja=1&amp;pid=b6f3be5ae&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句意为：住在高层建筑顶楼的好处之一是视野好。“one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of+the+可数名词复数”作主语时，谓语动词用单数，此处描述一般情况，应用一般现在时，故填is。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9.xml><?xml version="1.0" encoding="utf-8"?>
<p:sld xmlns:a="http://schemas.openxmlformats.org/drawingml/2006/main" xmlns:r="http://schemas.openxmlformats.org/officeDocument/2006/relationships" xmlns:p="http://schemas.openxmlformats.org/presentationml/2006/main">
  <p:cSld name="Slide 122&amp;si=122">
    <p:spTree>
      <p:nvGrpSpPr>
        <p:cNvPr id="1" name=""/>
        <p:cNvGrpSpPr/>
        <p:nvPr/>
      </p:nvGrpSpPr>
      <p:grpSpPr>
        <a:xfrm>
          <a:off x="0" y="0"/>
          <a:ext cx="0" cy="0"/>
          <a:chOff x="0" y="0"/>
          <a:chExt cx="0" cy="0"/>
        </a:xfrm>
      </p:grpSpPr>
      <p:sp>
        <p:nvSpPr>
          <p:cNvPr id="2" name="QB_6_BD.557_1#c16d35d3c?vja=1&amp;pid=b6f3be5a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endParaRPr lang="en-US" altLang="zh-CN" sz="2000" dirty="0"/>
          </a:p>
        </p:txBody>
      </p:sp>
      <p:sp>
        <p:nvSpPr>
          <p:cNvPr id="3" name="QB_6_AN.558_1#c16d35d3c.blank?vja=1&amp;pid=b6f3be5ae&amp;color=0,0,0&amp;vpa=237&amp;vtp=1"/>
          <p:cNvSpPr/>
          <p:nvPr/>
        </p:nvSpPr>
        <p:spPr>
          <a:xfrm>
            <a:off x="439712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6_AS.559_1#c16d35d3c?vja=1&amp;pid=b6f3be5ae&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句意为：医药科学最近取得了非常迅速的进步，它也许是所有科学中最重要的。此处为“in+关系代词”引导的非限制性定语从句，先行词为The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medicine，指物，所以关系代词用which。从句可以理解为progress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rapidly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medicine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lately。故填which。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7_BD.92_1#3b0f4e903?vja=1&amp;pid=c9ac54181&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material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endParaRPr lang="en-US" altLang="zh-CN" sz="2000" dirty="0"/>
          </a:p>
        </p:txBody>
      </p:sp>
      <p:sp>
        <p:nvSpPr>
          <p:cNvPr id="3" name="QB_7_AN.93_1#3b0f4e903.blank?vja=1&amp;pid=c9ac54181&amp;color=0,0,0&amp;vpa=48&amp;vtp=1"/>
          <p:cNvSpPr/>
          <p:nvPr/>
        </p:nvSpPr>
        <p:spPr>
          <a:xfrm>
            <a:off x="4961954" y="858013"/>
            <a:ext cx="1719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tested</a:t>
            </a:r>
            <a:endParaRPr lang="en-US" altLang="zh-CN" sz="2000" dirty="0"/>
          </a:p>
        </p:txBody>
      </p:sp>
      <p:sp>
        <p:nvSpPr>
          <p:cNvPr id="4" name="QB_7_AS.94_1#3b0f4e903?vja=1&amp;pid=c9ac54181&amp;color=0,0,0&amp;vtp=1"/>
          <p:cNvSpPr/>
          <p:nvPr/>
        </p:nvSpPr>
        <p:spPr>
          <a:xfrm>
            <a:off x="722376" y="16968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句意为：在过去的几个月里，这种新材料的耐久性已在各种天气条件下进行测试。根据时间状语in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months可知，本句应用现在完成时；主语为The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durability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material，和动词test之间是被动关系，应用被动语态，durability为不可数名词，助动词用has。故填has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tested。</a:t>
            </a:r>
            <a:endParaRPr lang="en-US" altLang="zh-CN" sz="2200" dirty="0"/>
          </a:p>
        </p:txBody>
      </p:sp>
      <p:sp>
        <p:nvSpPr>
          <p:cNvPr id="5" name="QB_7_BD.95_1#b46820016?vja=1&amp;pid=c9ac54181&amp;color=0,0,0&amp;vtp=1"/>
          <p:cNvSpPr/>
          <p:nvPr/>
        </p:nvSpPr>
        <p:spPr>
          <a:xfrm>
            <a:off x="722376" y="3253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Sichuan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China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tasty.</a:t>
            </a:r>
            <a:endParaRPr lang="en-US" altLang="zh-CN" sz="2000" dirty="0"/>
          </a:p>
        </p:txBody>
      </p:sp>
      <p:sp>
        <p:nvSpPr>
          <p:cNvPr id="6" name="QB_7_AN.96_1#b46820016.blank?vja=1&amp;pid=c9ac54181&amp;color=0,0,0&amp;vpa=49&amp;vtp=1"/>
          <p:cNvSpPr/>
          <p:nvPr/>
        </p:nvSpPr>
        <p:spPr>
          <a:xfrm>
            <a:off x="6659626" y="3215259"/>
            <a:ext cx="619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tastes</a:t>
            </a:r>
            <a:endParaRPr lang="en-US" altLang="zh-CN" sz="2000" dirty="0"/>
          </a:p>
        </p:txBody>
      </p:sp>
      <p:sp>
        <p:nvSpPr>
          <p:cNvPr id="7" name="QB_7_AS.97_1#b46820016?vja=1&amp;pid=c9ac54181&amp;color=0,0,0&amp;vtp=1"/>
          <p:cNvSpPr/>
          <p:nvPr/>
        </p:nvSpPr>
        <p:spPr>
          <a:xfrm>
            <a:off x="722376" y="3678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句意为：起源于中国四川省的这道菜尝起来辣但可口。分析句子结构可知，句子主干为主系表结构，设空处为连系动词，此处陈述客观事实，应用一般现在时；主语是The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dish，故填tastes。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20.xml><?xml version="1.0" encoding="utf-8"?>
<p:sld xmlns:a="http://schemas.openxmlformats.org/drawingml/2006/main" xmlns:r="http://schemas.openxmlformats.org/officeDocument/2006/relationships" xmlns:p="http://schemas.openxmlformats.org/presentationml/2006/main">
  <p:cSld name="Slide 124&amp;si=124">
    <p:spTree>
      <p:nvGrpSpPr>
        <p:cNvPr id="1" name=""/>
        <p:cNvGrpSpPr/>
        <p:nvPr/>
      </p:nvGrpSpPr>
      <p:grpSpPr>
        <a:xfrm>
          <a:off x="0" y="0"/>
          <a:ext cx="0" cy="0"/>
          <a:chOff x="0" y="0"/>
          <a:chExt cx="0" cy="0"/>
        </a:xfrm>
      </p:grpSpPr>
      <p:sp>
        <p:nvSpPr>
          <p:cNvPr id="2" name="P_6_BD#42bb4b5a3?vja=1&amp;pid=c7b8fcfff&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1.我不能容忍我在说话时被打断。（stand;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interrupt）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 ______ ______ ______ 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while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speaking.</a:t>
            </a:r>
            <a:endParaRPr lang="en-US" altLang="zh-CN" sz="2000" dirty="0"/>
          </a:p>
        </p:txBody>
      </p:sp>
      <p:sp>
        <p:nvSpPr>
          <p:cNvPr id="4" name="QB_6_AN.561_1#42bb4b5a3.blank?vja=1&amp;pid=c7b8fcfff&amp;color=0,0,0&amp;vpa=238&amp;vtp=1"/>
          <p:cNvSpPr/>
          <p:nvPr/>
        </p:nvSpPr>
        <p:spPr>
          <a:xfrm>
            <a:off x="757301" y="1620012"/>
            <a:ext cx="141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a:t>
            </a:r>
            <a:endParaRPr lang="en-US" altLang="zh-CN" sz="2000" dirty="0"/>
          </a:p>
        </p:txBody>
      </p:sp>
      <p:sp>
        <p:nvSpPr>
          <p:cNvPr id="5" name="QB_6_AN.562_1#42bb4b5a3.blank?vja=1&amp;pid=c7b8fcfff&amp;color=0,0,0&amp;vpa=239&amp;vtp=1"/>
          <p:cNvSpPr/>
          <p:nvPr/>
        </p:nvSpPr>
        <p:spPr>
          <a:xfrm>
            <a:off x="1176401" y="1620012"/>
            <a:ext cx="558991"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can’t</a:t>
            </a:r>
            <a:endParaRPr lang="en-US" altLang="zh-CN" sz="2000" dirty="0"/>
          </a:p>
        </p:txBody>
      </p:sp>
      <p:sp>
        <p:nvSpPr>
          <p:cNvPr id="6" name="QB_6_AN.563_1#42bb4b5a3.blank?vja=1&amp;pid=c7b8fcfff&amp;color=0,0,0&amp;vpa=240&amp;vtp=1"/>
          <p:cNvSpPr/>
          <p:nvPr/>
        </p:nvSpPr>
        <p:spPr>
          <a:xfrm>
            <a:off x="2052701" y="1620012"/>
            <a:ext cx="592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stand</a:t>
            </a:r>
            <a:endParaRPr lang="en-US" altLang="zh-CN" sz="2000" dirty="0"/>
          </a:p>
        </p:txBody>
      </p:sp>
      <p:sp>
        <p:nvSpPr>
          <p:cNvPr id="7" name="QB_6_AN.564_1#42bb4b5a3.blank?vja=1&amp;pid=c7b8fcfff&amp;color=0,0,0&amp;vpa=241&amp;vtp=1"/>
          <p:cNvSpPr/>
          <p:nvPr/>
        </p:nvSpPr>
        <p:spPr>
          <a:xfrm>
            <a:off x="2929001" y="1607312"/>
            <a:ext cx="620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being</a:t>
            </a:r>
            <a:endParaRPr lang="en-US" altLang="zh-CN" sz="2000" dirty="0"/>
          </a:p>
        </p:txBody>
      </p:sp>
      <p:sp>
        <p:nvSpPr>
          <p:cNvPr id="8" name="QB_6_AN.565_1#42bb4b5a3.blank?vja=1&amp;pid=c7b8fcfff&amp;color=0,0,0&amp;vpa=242&amp;vtp=1"/>
          <p:cNvSpPr/>
          <p:nvPr/>
        </p:nvSpPr>
        <p:spPr>
          <a:xfrm>
            <a:off x="3805301" y="1607312"/>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interrupted</a:t>
            </a:r>
            <a:endParaRPr lang="en-US" altLang="zh-CN" sz="2000" dirty="0"/>
          </a:p>
        </p:txBody>
      </p:sp>
      <p:sp>
        <p:nvSpPr>
          <p:cNvPr id="9" name="QB_6_AS.566_1#6ffcb3910?vja=1&amp;pid=c7b8fcfff&amp;color=0,0,0&amp;vtp=1"/>
          <p:cNvSpPr/>
          <p:nvPr/>
        </p:nvSpPr>
        <p:spPr>
          <a:xfrm>
            <a:off x="722376" y="2077847"/>
            <a:ext cx="10753344" cy="770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sth意为“不能容忍做某事”，主语I和interrupt之间是逻辑上的被动关系，所以用动名词的被动式。</a:t>
            </a:r>
            <a:endParaRPr lang="en-US" altLang="zh-CN" sz="2200" dirty="0"/>
          </a:p>
        </p:txBody>
      </p:sp>
      <p:sp>
        <p:nvSpPr>
          <p:cNvPr id="10" name="QB_6_BD.567_1#f7eed51c9?sp=1&amp;vja=1&amp;pid=c7b8fcfff&amp;color=0,0,0&amp;vtp=1"/>
          <p:cNvSpPr/>
          <p:nvPr/>
        </p:nvSpPr>
        <p:spPr>
          <a:xfrm>
            <a:off x="722376" y="2887091"/>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2.这位老艺术家坚称那幅杰作值得享有如此美誉。（deserve;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masterpiece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3.日常你更喜欢怎样与朋友交流？（prefer）</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How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 ___ ____________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friends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day?</a:t>
            </a:r>
            <a:endParaRPr lang="en-US" altLang="zh-CN" sz="2000" dirty="0"/>
          </a:p>
        </p:txBody>
      </p:sp>
      <p:sp>
        <p:nvSpPr>
          <p:cNvPr id="11" name="QB_6_AN.568_1#f7eed51c9.blank?vja=1&amp;pid=c7b8fcfff&amp;color=0,0,0&amp;vpa=243&amp;vtp=1"/>
          <p:cNvSpPr/>
          <p:nvPr/>
        </p:nvSpPr>
        <p:spPr>
          <a:xfrm>
            <a:off x="5580126" y="3229991"/>
            <a:ext cx="958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deserved</a:t>
            </a:r>
            <a:endParaRPr lang="en-US" altLang="zh-CN" sz="2000" dirty="0"/>
          </a:p>
        </p:txBody>
      </p:sp>
      <p:sp>
        <p:nvSpPr>
          <p:cNvPr id="12" name="QB_6_AN.569_1#f7eed51c9.blank?vja=1&amp;pid=c7b8fcfff&amp;color=0,0,0&amp;vpa=244&amp;vtp=1"/>
          <p:cNvSpPr/>
          <p:nvPr/>
        </p:nvSpPr>
        <p:spPr>
          <a:xfrm>
            <a:off x="6812026" y="3229991"/>
            <a:ext cx="522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such</a:t>
            </a:r>
            <a:endParaRPr lang="en-US" altLang="zh-CN" sz="2000" dirty="0"/>
          </a:p>
        </p:txBody>
      </p:sp>
      <p:sp>
        <p:nvSpPr>
          <p:cNvPr id="13" name="QB_6_AN.570_1#f7eed51c9.blank?vja=1&amp;pid=c7b8fcfff&amp;color=0,0,0&amp;vpa=245&amp;vtp=1"/>
          <p:cNvSpPr/>
          <p:nvPr/>
        </p:nvSpPr>
        <p:spPr>
          <a:xfrm>
            <a:off x="7624826" y="3229991"/>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4" name="QB_6_AN.571_1#f7eed51c9.blank?vja=1&amp;pid=c7b8fcfff&amp;color=0,0,0&amp;vpa=246&amp;vtp=1"/>
          <p:cNvSpPr/>
          <p:nvPr/>
        </p:nvSpPr>
        <p:spPr>
          <a:xfrm>
            <a:off x="8120126" y="3217291"/>
            <a:ext cx="565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good</a:t>
            </a:r>
            <a:endParaRPr lang="en-US" altLang="zh-CN" sz="2000" dirty="0"/>
          </a:p>
        </p:txBody>
      </p:sp>
      <p:sp>
        <p:nvSpPr>
          <p:cNvPr id="15" name="QB_6_AN.572_1#f7eed51c9.blank?vja=1&amp;pid=c7b8fcfff&amp;color=0,0,0&amp;vpa=247&amp;vtp=1"/>
          <p:cNvSpPr/>
          <p:nvPr/>
        </p:nvSpPr>
        <p:spPr>
          <a:xfrm>
            <a:off x="9009126" y="3217291"/>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reputation</a:t>
            </a:r>
            <a:endParaRPr lang="en-US" altLang="zh-CN" sz="2000" dirty="0"/>
          </a:p>
        </p:txBody>
      </p:sp>
      <p:sp>
        <p:nvSpPr>
          <p:cNvPr id="17" name="QB_6_AN.574_1#f7eed51c9.blank?vja=1&amp;pid=c7b8fcfff&amp;color=0,0,0&amp;vpa=248&amp;vtp=1"/>
          <p:cNvSpPr/>
          <p:nvPr/>
        </p:nvSpPr>
        <p:spPr>
          <a:xfrm>
            <a:off x="2255901" y="3979291"/>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prefer</a:t>
            </a:r>
            <a:endParaRPr lang="en-US" altLang="zh-CN" sz="2000" dirty="0"/>
          </a:p>
        </p:txBody>
      </p:sp>
      <p:sp>
        <p:nvSpPr>
          <p:cNvPr id="18" name="QB_6_AN.575_1#f7eed51c9.blank?vja=1&amp;pid=c7b8fcfff&amp;color=0,0,0&amp;vpa=249&amp;vtp=1"/>
          <p:cNvSpPr/>
          <p:nvPr/>
        </p:nvSpPr>
        <p:spPr>
          <a:xfrm>
            <a:off x="3170301" y="3991991"/>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9" name="QB_6_AN.576_1#f7eed51c9.blank?vja=1&amp;pid=c7b8fcfff&amp;color=0,0,0&amp;vpa=250&amp;vtp=1"/>
          <p:cNvSpPr/>
          <p:nvPr/>
        </p:nvSpPr>
        <p:spPr>
          <a:xfrm>
            <a:off x="3665601" y="3991991"/>
            <a:ext cx="1422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communicate</a:t>
            </a:r>
            <a:endParaRPr lang="en-US" altLang="zh-CN" sz="2000" dirty="0"/>
          </a:p>
        </p:txBody>
      </p:sp>
      <p:sp>
        <p:nvSpPr>
          <p:cNvPr id="20" name="QB_6_AN.577_1#f7eed51c9.blank?vja=1&amp;pid=c7b8fcfff&amp;color=0,0,0&amp;vpa=251&amp;vtp=1"/>
          <p:cNvSpPr/>
          <p:nvPr/>
        </p:nvSpPr>
        <p:spPr>
          <a:xfrm>
            <a:off x="5329301" y="3991991"/>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21" name="QB_6_AS.578_1#fec51263b?vja=1&amp;pid=c7b8fcfff&amp;color=0,0,0&amp;vtp=1"/>
          <p:cNvSpPr/>
          <p:nvPr/>
        </p:nvSpPr>
        <p:spPr>
          <a:xfrm>
            <a:off x="722376" y="4411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sth意为“更喜欢/宁愿做某事”。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1" grpId="0" build="p" animBg="1"/>
      <p:bldP spid="12" grpId="0" build="p" animBg="1"/>
      <p:bldP spid="13" grpId="0" build="p" animBg="1"/>
      <p:bldP spid="14" grpId="0" build="p" animBg="1"/>
      <p:bldP spid="15" grpId="0" build="p" animBg="1"/>
      <p:bldP spid="17" grpId="0" build="p" animBg="1"/>
      <p:bldP spid="18" grpId="0" build="p" animBg="1"/>
      <p:bldP spid="19" grpId="0" build="p" animBg="1"/>
      <p:bldP spid="20" grpId="0" build="p" animBg="1"/>
      <p:bldP spid="21" grpId="0"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name="Slide 125&amp;si=125">
    <p:spTree>
      <p:nvGrpSpPr>
        <p:cNvPr id="1" name=""/>
        <p:cNvGrpSpPr/>
        <p:nvPr/>
      </p:nvGrpSpPr>
      <p:grpSpPr>
        <a:xfrm>
          <a:off x="0" y="0"/>
          <a:ext cx="0" cy="0"/>
          <a:chOff x="0" y="0"/>
          <a:chExt cx="0" cy="0"/>
        </a:xfrm>
      </p:grpSpPr>
      <p:sp>
        <p:nvSpPr>
          <p:cNvPr id="2" name="QB_6_BD.579_1#933a9c830?sp=1&amp;vja=1&amp;pid=c7b8fcfff&amp;color=0,0,0&amp;mp=1&amp;vtp=1&amp;bt=1"/>
          <p:cNvSpPr/>
          <p:nvPr/>
        </p:nvSpPr>
        <p:spPr>
          <a:xfrm>
            <a:off x="722376" y="900000"/>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4.为了安全起见，司机开车时应该系安全带。（sake）</a:t>
            </a:r>
            <a:endParaRPr lang="en-US" altLang="zh-CN" sz="2000" dirty="0"/>
          </a:p>
          <a:p>
            <a:pPr algn="l">
              <a:lnSpc>
                <a:spcPct val="125000"/>
              </a:lnSpc>
            </a:pP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driving.</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5.正是这两名乘客拯救了我们所有人。（强调句型）</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 _____ ____ _____ __________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saved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us.</a:t>
            </a:r>
            <a:endParaRPr lang="en-US" altLang="zh-CN" sz="2000" dirty="0"/>
          </a:p>
        </p:txBody>
      </p:sp>
      <p:sp>
        <p:nvSpPr>
          <p:cNvPr id="3" name="QB_6_AN.580_1#933a9c830.blank?vja=1&amp;pid=c7b8fcfff&amp;color=0,0,0&amp;mp=1&amp;vpa=252&amp;vtp=1"/>
          <p:cNvSpPr/>
          <p:nvPr/>
        </p:nvSpPr>
        <p:spPr>
          <a:xfrm>
            <a:off x="744601" y="1242900"/>
            <a:ext cx="409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4" name="QB_6_AN.581_1#933a9c830.blank?vja=1&amp;pid=c7b8fcfff&amp;color=0,0,0&amp;mp=1&amp;vpa=253&amp;vtp=1"/>
          <p:cNvSpPr/>
          <p:nvPr/>
        </p:nvSpPr>
        <p:spPr>
          <a:xfrm>
            <a:off x="1405001" y="1242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5" name="QB_6_AN.582_1#933a9c830.blank?vja=1&amp;pid=c7b8fcfff&amp;color=0,0,0&amp;mp=1&amp;vpa=254&amp;vtp=1"/>
          <p:cNvSpPr/>
          <p:nvPr/>
        </p:nvSpPr>
        <p:spPr>
          <a:xfrm>
            <a:off x="2040001" y="1242900"/>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sake</a:t>
            </a:r>
            <a:endParaRPr lang="en-US" altLang="zh-CN" sz="2000" dirty="0"/>
          </a:p>
        </p:txBody>
      </p:sp>
      <p:sp>
        <p:nvSpPr>
          <p:cNvPr id="6" name="QB_6_AN.583_1#933a9c830.blank?vja=1&amp;pid=c7b8fcfff&amp;color=0,0,0&amp;mp=1&amp;vpa=255&amp;vtp=1"/>
          <p:cNvSpPr/>
          <p:nvPr/>
        </p:nvSpPr>
        <p:spPr>
          <a:xfrm>
            <a:off x="2789301" y="12429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7" name="QB_6_AN.584_1#933a9c830.blank?vja=1&amp;pid=c7b8fcfff&amp;color=0,0,0&amp;mp=1&amp;vpa=256&amp;vtp=1"/>
          <p:cNvSpPr/>
          <p:nvPr/>
        </p:nvSpPr>
        <p:spPr>
          <a:xfrm>
            <a:off x="3297301" y="1230200"/>
            <a:ext cx="15335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security/safety</a:t>
            </a:r>
            <a:endParaRPr lang="en-US" altLang="zh-CN" sz="2000" dirty="0"/>
          </a:p>
        </p:txBody>
      </p:sp>
      <p:sp>
        <p:nvSpPr>
          <p:cNvPr id="9" name="QB_6_AN.586_1#933a9c830.blank?vja=1&amp;pid=c7b8fcfff&amp;color=0,0,0&amp;vpa=257&amp;vtp=1"/>
          <p:cNvSpPr/>
          <p:nvPr/>
        </p:nvSpPr>
        <p:spPr>
          <a:xfrm>
            <a:off x="782701" y="2004900"/>
            <a:ext cx="211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10" name="QB_6_AN.587_1#933a9c830.blank?vja=1&amp;pid=c7b8fcfff&amp;color=0,0,0&amp;vpa=258&amp;vtp=1"/>
          <p:cNvSpPr/>
          <p:nvPr/>
        </p:nvSpPr>
        <p:spPr>
          <a:xfrm>
            <a:off x="1303401" y="2004900"/>
            <a:ext cx="452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endParaRPr lang="en-US" altLang="zh-CN" sz="2000" dirty="0"/>
          </a:p>
        </p:txBody>
      </p:sp>
      <p:sp>
        <p:nvSpPr>
          <p:cNvPr id="11" name="QB_6_AN.588_1#933a9c830.blank?vja=1&amp;pid=c7b8fcfff&amp;color=0,0,0&amp;vpa=259&amp;vtp=1"/>
          <p:cNvSpPr/>
          <p:nvPr/>
        </p:nvSpPr>
        <p:spPr>
          <a:xfrm>
            <a:off x="2040001" y="2004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2" name="QB_6_AN.589_1#933a9c830.blank?vja=1&amp;pid=c7b8fcfff&amp;color=0,0,0&amp;vpa=260&amp;vtp=1"/>
          <p:cNvSpPr/>
          <p:nvPr/>
        </p:nvSpPr>
        <p:spPr>
          <a:xfrm>
            <a:off x="2700401" y="2004900"/>
            <a:ext cx="438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two</a:t>
            </a:r>
            <a:endParaRPr lang="en-US" altLang="zh-CN" sz="2000" dirty="0"/>
          </a:p>
        </p:txBody>
      </p:sp>
      <p:sp>
        <p:nvSpPr>
          <p:cNvPr id="13" name="QB_6_AN.590_1#933a9c830.blank?vja=1&amp;pid=c7b8fcfff&amp;color=0,0,0&amp;vpa=261&amp;vtp=1"/>
          <p:cNvSpPr/>
          <p:nvPr/>
        </p:nvSpPr>
        <p:spPr>
          <a:xfrm>
            <a:off x="3424301" y="1992200"/>
            <a:ext cx="1155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passengers</a:t>
            </a:r>
            <a:endParaRPr lang="en-US" altLang="zh-CN" sz="2000" dirty="0"/>
          </a:p>
        </p:txBody>
      </p:sp>
      <p:sp>
        <p:nvSpPr>
          <p:cNvPr id="14" name="QB_6_AN.591_1#933a9c830.blank?vja=1&amp;pid=c7b8fcfff&amp;color=0,0,0&amp;vpa=262&amp;vtp=1"/>
          <p:cNvSpPr/>
          <p:nvPr/>
        </p:nvSpPr>
        <p:spPr>
          <a:xfrm>
            <a:off x="4859401" y="2004900"/>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who/that</a:t>
            </a:r>
            <a:endParaRPr lang="en-US" altLang="zh-CN" sz="2000" dirty="0"/>
          </a:p>
        </p:txBody>
      </p:sp>
      <p:sp>
        <p:nvSpPr>
          <p:cNvPr id="15" name="QB_6_AS.592_1#0cb28e481?vja=1&amp;pid=c7b8fcfff&amp;color=0,0,0&amp;vtp=1"/>
          <p:cNvSpPr/>
          <p:nvPr/>
        </p:nvSpPr>
        <p:spPr>
          <a:xfrm>
            <a:off x="722376" y="2471371"/>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强调句型的结构为“it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is/was+被强调部分+that/who+其他”，当被强调部分指人时，可以用who或that。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5">
                                            <p:bg/>
                                          </p:spTgt>
                                        </p:tgtEl>
                                        <p:attrNameLst>
                                          <p:attrName>style.visibility</p:attrName>
                                        </p:attrNameLst>
                                      </p:cBhvr>
                                      <p:to>
                                        <p:strVal val="visible"/>
                                      </p:to>
                                    </p:set>
                                    <p:animEffect transition="in" filter="fade">
                                      <p:cBhvr>
                                        <p:cTn id="95" dur="500"/>
                                        <p:tgtEl>
                                          <p:spTgt spid="15">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5">
                                            <p:txEl>
                                              <p:pRg st="0" end="0"/>
                                            </p:txEl>
                                          </p:spTgt>
                                        </p:tgtEl>
                                        <p:attrNameLst>
                                          <p:attrName>style.visibility</p:attrName>
                                        </p:attrNameLst>
                                      </p:cBhvr>
                                      <p:to>
                                        <p:strVal val="visible"/>
                                      </p:to>
                                    </p:set>
                                    <p:animEffect transition="in" filter="fade">
                                      <p:cBhvr>
                                        <p:cTn id="98"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9" grpId="0" build="p" animBg="1"/>
      <p:bldP spid="10" grpId="0" build="p" animBg="1"/>
      <p:bldP spid="11" grpId="0" build="p" animBg="1"/>
      <p:bldP spid="12" grpId="0" build="p" animBg="1"/>
      <p:bldP spid="13" grpId="0" build="p" animBg="1"/>
      <p:bldP spid="14" grpId="0" build="p" animBg="1"/>
      <p:bldP spid="15" grpId="0" build="p" animBg="1"/>
    </p:bldLst>
  </p:timing>
</p:sld>
</file>

<file path=ppt/slides/slide122.xml><?xml version="1.0" encoding="utf-8"?>
<p:sld xmlns:a="http://schemas.openxmlformats.org/drawingml/2006/main" xmlns:r="http://schemas.openxmlformats.org/officeDocument/2006/relationships" xmlns:p="http://schemas.openxmlformats.org/presentationml/2006/main">
  <p:cSld name="Slide 126&amp;si=126">
    <p:spTree>
      <p:nvGrpSpPr>
        <p:cNvPr id="1" name=""/>
        <p:cNvGrpSpPr/>
        <p:nvPr/>
      </p:nvGrpSpPr>
      <p:grpSpPr>
        <a:xfrm>
          <a:off x="0" y="0"/>
          <a:ext cx="0" cy="0"/>
          <a:chOff x="0" y="0"/>
          <a:chExt cx="0" cy="0"/>
        </a:xfrm>
      </p:grpSpPr>
      <p:sp>
        <p:nvSpPr>
          <p:cNvPr id="2" name="C_4#fe50efef4.fixed?vja=1&amp;pid=a82781eed&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fe50efef4.fixed?vja=1&amp;pid=a82781eed&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fe50efef4.fixed?vja=1&amp;pid=a82781eed&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fe50efef4.fixed?vja=1&amp;pid=a82781eed&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23.xml><?xml version="1.0" encoding="utf-8"?>
<p:sld xmlns:a="http://schemas.openxmlformats.org/drawingml/2006/main" xmlns:r="http://schemas.openxmlformats.org/officeDocument/2006/relationships" xmlns:p="http://schemas.openxmlformats.org/presentationml/2006/main">
  <p:cSld name="Slide 128&amp;si=128">
    <p:spTree>
      <p:nvGrpSpPr>
        <p:cNvPr id="1" name=""/>
        <p:cNvGrpSpPr/>
        <p:nvPr/>
      </p:nvGrpSpPr>
      <p:grpSpPr>
        <a:xfrm>
          <a:off x="0" y="0"/>
          <a:ext cx="0" cy="0"/>
          <a:chOff x="0" y="0"/>
          <a:chExt cx="0" cy="0"/>
        </a:xfrm>
      </p:grpSpPr>
      <p:sp>
        <p:nvSpPr>
          <p:cNvPr id="2" name="QM_6_BD.593_1#ec3e46546?vja=1&amp;pid=a4ef55c0b&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[全国甲2024]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undergraduate,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Victorian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Mill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Floss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Eliot,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heartbroken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Gracie,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Maggie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Tulliver,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ah-ha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guaranteed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（悬疑）.One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93_1#ec3e46546?vja=1&amp;pid=a4ef55c0b&amp;color=0,0,0&amp;vtp=1&amp;bt=1">
            <a:extLst>
              <a:ext uri="{FF2B5EF4-FFF2-40B4-BE49-F238E27FC236}">
                <a16:creationId xmlns:a16="http://schemas.microsoft.com/office/drawing/2014/main" id="{B6E39731-599C-05C3-9F31-927CD4128F63}"/>
              </a:ext>
            </a:extLst>
          </p:cNvPr>
          <p:cNvSpPr/>
          <p:nvPr/>
        </p:nvSpPr>
        <p:spPr>
          <a:xfrm>
            <a:off x="722376" y="900000"/>
            <a:ext cx="10753344" cy="4125087"/>
          </a:xfrm>
          <a:prstGeom prst="rect">
            <a:avLst/>
          </a:prstGeom>
          <a:noFill/>
          <a:ln/>
        </p:spPr>
        <p:txBody>
          <a:bodyPr wrap="square" lIns="0" tIns="0" rIns="0" bIns="0" rtlCol="0" anchor="t"/>
          <a:lstStyle/>
          <a:p>
            <a:pPr algn="just">
              <a:lnSpc>
                <a:spcPct val="124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4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unpredictable,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Times New Roman" pitchFamily="34" charset="0"/>
                <a:ea typeface="微软雅黑" pitchFamily="34" charset="-122"/>
                <a:cs typeface="Times New Roman" pitchFamily="34" charset="-120"/>
              </a:rPr>
              <a:t>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Digest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Mountford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Elizabeth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analyzes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chapters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telling—but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endParaRPr lang="en-US" altLang="zh-CN" sz="2000" dirty="0"/>
          </a:p>
        </p:txBody>
      </p:sp>
      <p:sp>
        <p:nvSpPr>
          <p:cNvPr id="3" name="QM_6_EX.594_1#ec3e46546?vja=1&amp;pid=a4ef55c0b&amp;color=0,0,0&amp;vtp=1">
            <a:extLst>
              <a:ext uri="{FF2B5EF4-FFF2-40B4-BE49-F238E27FC236}">
                <a16:creationId xmlns:a16="http://schemas.microsoft.com/office/drawing/2014/main" id="{F497745C-E043-A3A5-C01C-A6F5FBDEA907}"/>
              </a:ext>
            </a:extLst>
          </p:cNvPr>
          <p:cNvSpPr/>
          <p:nvPr/>
        </p:nvSpPr>
        <p:spPr>
          <a:xfrm>
            <a:off x="722376" y="5061585"/>
            <a:ext cx="10753344" cy="727075"/>
          </a:xfrm>
          <a:prstGeom prst="rect">
            <a:avLst/>
          </a:prstGeom>
          <a:noFill/>
          <a:ln/>
        </p:spPr>
        <p:txBody>
          <a:bodyPr wrap="square" lIns="0" tIns="0" rIns="0" bIns="0" rtlCol="0" anchor="t"/>
          <a:lstStyle/>
          <a:p>
            <a:pPr algn="l">
              <a:lnSpc>
                <a:spcPct val="124000"/>
              </a:lnSpc>
            </a:pPr>
            <a:r>
              <a:rPr lang="en-US" altLang="zh-CN" sz="2000" b="1" i="0" spc="-50" dirty="0">
                <a:solidFill>
                  <a:srgbClr val="385723"/>
                </a:solidFill>
                <a:latin typeface="Times New Roman" pitchFamily="34" charset="0"/>
                <a:ea typeface="微软雅黑" pitchFamily="34" charset="-122"/>
                <a:cs typeface="Times New Roman" pitchFamily="34" charset="-120"/>
              </a:rPr>
              <a:t>【语篇导读】</a:t>
            </a:r>
            <a:r>
              <a:rPr lang="en-US" altLang="zh-CN" sz="2000" b="0" i="0" spc="-50" dirty="0">
                <a:solidFill>
                  <a:srgbClr val="385723"/>
                </a:solidFill>
                <a:latin typeface="Times New Roman" pitchFamily="34" charset="0"/>
                <a:ea typeface="微软雅黑" pitchFamily="34" charset="-122"/>
                <a:cs typeface="Times New Roman" pitchFamily="34" charset="-120"/>
              </a:rPr>
              <a:t>本文讲的是作者体会到文学作品的结尾应该与人物特征和情节发展保持一致，由此引出对《作家文摘》杂志其中一期的介绍，这期杂志旨在介绍如何为不同的文学作品写出最佳结尾。</a:t>
            </a:r>
            <a:endParaRPr lang="en-US" altLang="zh-CN" sz="2000" spc="-50" dirty="0"/>
          </a:p>
        </p:txBody>
      </p:sp>
    </p:spTree>
    <p:extLst>
      <p:ext uri="{BB962C8B-B14F-4D97-AF65-F5344CB8AC3E}">
        <p14:creationId xmlns:p14="http://schemas.microsoft.com/office/powerpoint/2010/main" val="4192163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5.xml><?xml version="1.0" encoding="utf-8"?>
<p:sld xmlns:a="http://schemas.openxmlformats.org/drawingml/2006/main" xmlns:r="http://schemas.openxmlformats.org/officeDocument/2006/relationships" xmlns:p="http://schemas.openxmlformats.org/presentationml/2006/main">
  <p:cSld name="Slide 129&amp;si=129">
    <p:spTree>
      <p:nvGrpSpPr>
        <p:cNvPr id="1" name=""/>
        <p:cNvGrpSpPr/>
        <p:nvPr/>
      </p:nvGrpSpPr>
      <p:grpSpPr>
        <a:xfrm>
          <a:off x="0" y="0"/>
          <a:ext cx="0" cy="0"/>
          <a:chOff x="0" y="0"/>
          <a:chExt cx="0" cy="0"/>
        </a:xfrm>
      </p:grpSpPr>
      <p:sp>
        <p:nvSpPr>
          <p:cNvPr id="2" name="QC_7_BD.595_1#01f4ea277?vja=1&amp;pid=ec3e4654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Gracie?(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6_1#01f4ea277.bracket?vja=1&amp;pid=ec3e46546&amp;color=0,0,0&amp;vpa=263&amp;vtp=1"/>
          <p:cNvSpPr/>
          <p:nvPr/>
        </p:nvSpPr>
        <p:spPr>
          <a:xfrm>
            <a:off x="55801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595_2#01f4ea277.choices?vja=1&amp;pid=ec3e4654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novel.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writer.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endParaRPr lang="en-US" altLang="zh-CN" sz="2000" dirty="0"/>
          </a:p>
        </p:txBody>
      </p:sp>
      <p:sp>
        <p:nvSpPr>
          <p:cNvPr id="5" name="QC_7_AS.597_1#01f4ea277?vja=1&amp;pid=ec3e46546&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favorite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professor.”及“Prof.Gracie,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patience,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endings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positive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outcome.”可知，作者因一部小说的结尾问题与格雷西教授展开讨论。故选A项。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6.xml><?xml version="1.0" encoding="utf-8"?>
<p:sld xmlns:a="http://schemas.openxmlformats.org/drawingml/2006/main" xmlns:r="http://schemas.openxmlformats.org/officeDocument/2006/relationships" xmlns:p="http://schemas.openxmlformats.org/presentationml/2006/main">
  <p:cSld name="Slide 130&amp;si=130">
    <p:spTree>
      <p:nvGrpSpPr>
        <p:cNvPr id="1" name=""/>
        <p:cNvGrpSpPr/>
        <p:nvPr/>
      </p:nvGrpSpPr>
      <p:grpSpPr>
        <a:xfrm>
          <a:off x="0" y="0"/>
          <a:ext cx="0" cy="0"/>
          <a:chOff x="0" y="0"/>
          <a:chExt cx="0" cy="0"/>
        </a:xfrm>
      </p:grpSpPr>
      <p:sp>
        <p:nvSpPr>
          <p:cNvPr id="2" name="QC_7_BD.598_1#95758e56d?vja=1&amp;pid=ec3e4654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Gracie?(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9_1#95758e56d.bracket?vja=1&amp;pid=ec3e46546&amp;color=0,0,0&amp;vpa=264&amp;vtp=1"/>
          <p:cNvSpPr/>
          <p:nvPr/>
        </p:nvSpPr>
        <p:spPr>
          <a:xfrm>
            <a:off x="70977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98_2#95758e56d.choices?vja=1&amp;pid=ec3e46546&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preferences.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endParaRPr lang="en-US" altLang="zh-CN" sz="2000" dirty="0"/>
          </a:p>
        </p:txBody>
      </p:sp>
      <p:sp>
        <p:nvSpPr>
          <p:cNvPr id="5" name="QC_7_AS.600_1#95758e56d?vja=1&amp;pid=ec3e46546&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ah-ha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again.”及后面提到的love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romance、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mystery和historical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fiction可知，与格雷西教授的交谈使作者突然明白不同类型的文学作品有不同的风格，每种文学作品都有其独特的结尾。故选C项。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7.xml><?xml version="1.0" encoding="utf-8"?>
<p:sld xmlns:a="http://schemas.openxmlformats.org/drawingml/2006/main" xmlns:r="http://schemas.openxmlformats.org/officeDocument/2006/relationships" xmlns:p="http://schemas.openxmlformats.org/presentationml/2006/main">
  <p:cSld name="Slide 131&amp;si=131">
    <p:spTree>
      <p:nvGrpSpPr>
        <p:cNvPr id="1" name=""/>
        <p:cNvGrpSpPr/>
        <p:nvPr/>
      </p:nvGrpSpPr>
      <p:grpSpPr>
        <a:xfrm>
          <a:off x="0" y="0"/>
          <a:ext cx="0" cy="0"/>
          <a:chOff x="0" y="0"/>
          <a:chExt cx="0" cy="0"/>
        </a:xfrm>
      </p:grpSpPr>
      <p:sp>
        <p:nvSpPr>
          <p:cNvPr id="2" name="QC_7_AS.600_2#95758e56d?vja=1&amp;pid=ec3e46546&amp;color=0,0,0&amp;mp=1&amp;vtp=1&amp;bt=1"/>
          <p:cNvSpPr/>
          <p:nvPr/>
        </p:nvSpPr>
        <p:spPr>
          <a:xfrm>
            <a:off x="722376" y="900000"/>
            <a:ext cx="10753344" cy="2256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方法总结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归纳信息法解细节理解题</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命题人会用精练的语言来概括原文中比较分散或复杂的信息，这是设计细节理解题时经常使用的手段之一。学生首先应确定原文线索的范围，然后理解、提炼其中的关键信息，尝试用自己的语言去归纳文中的信息或事实，然后再比对选项，选出和自己所归纳的信息最接近的选项。如在本题中，学生可根据第二段中提到的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romance、mystery和historical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fiction及对应的不同结局归纳出不同类型的小说有不同的结尾。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8.xml><?xml version="1.0" encoding="utf-8"?>
<p:sld xmlns:a="http://schemas.openxmlformats.org/drawingml/2006/main" xmlns:r="http://schemas.openxmlformats.org/officeDocument/2006/relationships" xmlns:p="http://schemas.openxmlformats.org/presentationml/2006/main">
  <p:cSld name="Slide 132&amp;si=132">
    <p:spTree>
      <p:nvGrpSpPr>
        <p:cNvPr id="1" name=""/>
        <p:cNvGrpSpPr/>
        <p:nvPr/>
      </p:nvGrpSpPr>
      <p:grpSpPr>
        <a:xfrm>
          <a:off x="0" y="0"/>
          <a:ext cx="0" cy="0"/>
          <a:chOff x="0" y="0"/>
          <a:chExt cx="0" cy="0"/>
        </a:xfrm>
      </p:grpSpPr>
      <p:sp>
        <p:nvSpPr>
          <p:cNvPr id="2" name="QC_7_BD.601_1#1cf26500f?vja=1&amp;pid=ec3e4654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ending?(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602_1#1cf26500f.bracket?vja=1&amp;pid=ec3e46546&amp;color=0,0,0&amp;vpa=265&amp;vtp=1"/>
          <p:cNvSpPr/>
          <p:nvPr/>
        </p:nvSpPr>
        <p:spPr>
          <a:xfrm>
            <a:off x="51927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601_2#1cf26500f.choices?vja=1&amp;pid=ec3e4654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taste.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positive.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imagination.</a:t>
            </a:r>
            <a:endParaRPr lang="en-US" altLang="zh-CN" sz="2000" dirty="0"/>
          </a:p>
        </p:txBody>
      </p:sp>
      <p:sp>
        <p:nvSpPr>
          <p:cNvPr id="5" name="QC_7_AS.603_1#1cf26500f?vja=1&amp;pid=ec3e46546&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balance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unpredictable,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characters.”可知，好的结尾不是凭空而来的，需要符合人物特征，与人物的命运和成长轨迹相契合。由此可推断，好的结尾应该与人物故事和情节的发展相协调。故选B项。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9.xml><?xml version="1.0" encoding="utf-8"?>
<p:sld xmlns:a="http://schemas.openxmlformats.org/drawingml/2006/main" xmlns:r="http://schemas.openxmlformats.org/officeDocument/2006/relationships" xmlns:p="http://schemas.openxmlformats.org/presentationml/2006/main">
  <p:cSld name="Slide 133&amp;si=133">
    <p:spTree>
      <p:nvGrpSpPr>
        <p:cNvPr id="1" name=""/>
        <p:cNvGrpSpPr/>
        <p:nvPr/>
      </p:nvGrpSpPr>
      <p:grpSpPr>
        <a:xfrm>
          <a:off x="0" y="0"/>
          <a:ext cx="0" cy="0"/>
          <a:chOff x="0" y="0"/>
          <a:chExt cx="0" cy="0"/>
        </a:xfrm>
      </p:grpSpPr>
      <p:sp>
        <p:nvSpPr>
          <p:cNvPr id="2" name="QC_7_BD.604_1#e6ab0f469?vja=1&amp;pid=ec3e4654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Mountford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Elizabeth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Sims?(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605_1#e6ab0f469.bracket?vja=1&amp;pid=ec3e46546&amp;color=0,0,0&amp;vpa=266&amp;vtp=1"/>
          <p:cNvSpPr/>
          <p:nvPr/>
        </p:nvSpPr>
        <p:spPr>
          <a:xfrm>
            <a:off x="86281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604_2#e6ab0f469.choices?vja=1&amp;pid=ec3e4654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novelists.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magazine.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endParaRPr lang="en-US" altLang="zh-CN" sz="2000" dirty="0"/>
          </a:p>
        </p:txBody>
      </p:sp>
      <p:sp>
        <p:nvSpPr>
          <p:cNvPr id="5" name="QC_7_AS.606_1#e6ab0f469?vja=1&amp;pid=ec3e46546&amp;color=0,0,0&amp;vtp=1"/>
          <p:cNvSpPr/>
          <p:nvPr/>
        </p:nvSpPr>
        <p:spPr>
          <a:xfrm>
            <a:off x="722376" y="2077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推理判断题。根据第四段中的“That’s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issue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Writer</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1" dirty="0">
                <a:solidFill>
                  <a:srgbClr val="385723"/>
                </a:solidFill>
                <a:latin typeface="Times New Roman" pitchFamily="34" charset="0"/>
                <a:ea typeface="微软雅黑" pitchFamily="34" charset="-122"/>
                <a:cs typeface="Times New Roman" pitchFamily="34" charset="-120"/>
              </a:rPr>
              <a:t>s</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Digest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figure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doing.”可知，这期杂志旨在帮助大家了解如何为不同的文学作品写出最佳结尾。再根据第四段中的“If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Mountford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breaks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Elizabeth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analyzes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chapters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work.”可知，作者提及这两个人是为了强调这期杂志的主题。故选B项。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7_AS.97_2#b46820016?vja=1&amp;pid=c9ac54181&amp;color=0,0,0&amp;mp=1&amp;vtp=1&amp;bt=1"/>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taste是感官动词，在此处为连系动词，意为“尝起来”，无被动语态。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0.xml><?xml version="1.0" encoding="utf-8"?>
<p:sld xmlns:a="http://schemas.openxmlformats.org/drawingml/2006/main" xmlns:r="http://schemas.openxmlformats.org/officeDocument/2006/relationships" xmlns:p="http://schemas.openxmlformats.org/presentationml/2006/main">
  <p:cSld name="Slide 134&amp;si=134">
    <p:spTree>
      <p:nvGrpSpPr>
        <p:cNvPr id="1" name=""/>
        <p:cNvGrpSpPr/>
        <p:nvPr/>
      </p:nvGrpSpPr>
      <p:grpSpPr>
        <a:xfrm>
          <a:off x="0" y="0"/>
          <a:ext cx="0" cy="0"/>
          <a:chOff x="0" y="0"/>
          <a:chExt cx="0" cy="0"/>
        </a:xfrm>
      </p:grpSpPr>
      <p:sp>
        <p:nvSpPr>
          <p:cNvPr id="2" name="QM_6_BD.607_1#4cc0ba56c?vja=1&amp;pid=a4ef55c0b&amp;color=0,0,0&amp;vtp=1&amp;bt=1"/>
          <p:cNvSpPr/>
          <p:nvPr/>
        </p:nvSpPr>
        <p:spPr>
          <a:xfrm>
            <a:off x="722376" y="900000"/>
            <a:ext cx="10753344" cy="4572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[湖南长沙长郡中学2025高二月考]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“Mathematical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metaphor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（隐喻）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War</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mathematician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Sarah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Once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Upon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Prime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lays</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bare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legends.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nursery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counting—such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Buckle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Shoe</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rhythms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trebling—where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expressions—“Ready,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Three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Little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Pigs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jokes.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07_1#4cc0ba56c?vja=1&amp;pid=a4ef55c0b&amp;color=0,0,0&amp;vtp=1&amp;bt=1">
            <a:extLst>
              <a:ext uri="{FF2B5EF4-FFF2-40B4-BE49-F238E27FC236}">
                <a16:creationId xmlns:a16="http://schemas.microsoft.com/office/drawing/2014/main" id="{C082D463-7CB9-5F77-7D27-C3CA9B651408}"/>
              </a:ext>
            </a:extLst>
          </p:cNvPr>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Hart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geometry.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triangle.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proficiency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mathematical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p:txBody>
      </p:sp>
    </p:spTree>
    <p:extLst>
      <p:ext uri="{BB962C8B-B14F-4D97-AF65-F5344CB8AC3E}">
        <p14:creationId xmlns:p14="http://schemas.microsoft.com/office/powerpoint/2010/main" val="4197504681"/>
      </p:ext>
    </p:extLst>
  </p:cSld>
  <p:clrMapOvr>
    <a:masterClrMapping/>
  </p:clrMapOvr>
  <p:transition>
    <p:fade/>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608_1#4cc0ba56c?vja=1&amp;pid=a4ef55c0b&amp;color=0,0,0&amp;vtp=1">
            <a:extLst>
              <a:ext uri="{FF2B5EF4-FFF2-40B4-BE49-F238E27FC236}">
                <a16:creationId xmlns:a16="http://schemas.microsoft.com/office/drawing/2014/main" id="{4898F39F-27C5-3024-8591-2103F6D39FE9}"/>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本文是一篇议论文。文章介绍了数学家莎拉·哈特的著作《昔日盛世》，该书通过大量实例，揭示了文学作品中隐藏的数学规律，并探讨了数学对文学结构的深刻影响。</a:t>
            </a:r>
            <a:endParaRPr lang="en-US" altLang="zh-CN" sz="2000" dirty="0"/>
          </a:p>
        </p:txBody>
      </p:sp>
    </p:spTree>
    <p:extLst>
      <p:ext uri="{BB962C8B-B14F-4D97-AF65-F5344CB8AC3E}">
        <p14:creationId xmlns:p14="http://schemas.microsoft.com/office/powerpoint/2010/main" val="28898682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3.xml><?xml version="1.0" encoding="utf-8"?>
<p:sld xmlns:a="http://schemas.openxmlformats.org/drawingml/2006/main" xmlns:r="http://schemas.openxmlformats.org/officeDocument/2006/relationships" xmlns:p="http://schemas.openxmlformats.org/presentationml/2006/main">
  <p:cSld name="Slide 135&amp;si=135">
    <p:spTree>
      <p:nvGrpSpPr>
        <p:cNvPr id="1" name=""/>
        <p:cNvGrpSpPr/>
        <p:nvPr/>
      </p:nvGrpSpPr>
      <p:grpSpPr>
        <a:xfrm>
          <a:off x="0" y="0"/>
          <a:ext cx="0" cy="0"/>
          <a:chOff x="0" y="0"/>
          <a:chExt cx="0" cy="0"/>
        </a:xfrm>
      </p:grpSpPr>
      <p:sp>
        <p:nvSpPr>
          <p:cNvPr id="2" name="QC_7_BD.609_1#29a6dec1f?vja=1&amp;pid=4cc0ba56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610_1#29a6dec1f.bracket?vja=1&amp;pid=4cc0ba56c&amp;color=0,0,0&amp;vpa=267&amp;vtp=1"/>
          <p:cNvSpPr/>
          <p:nvPr/>
        </p:nvSpPr>
        <p:spPr>
          <a:xfrm>
            <a:off x="85868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609_2#29a6dec1f.choices?vja=1&amp;pid=4cc0ba56c&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00679" algn="l"/>
                <a:tab pos="5191857" algn="l"/>
                <a:tab pos="809893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Picks.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Creates.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Uncovers.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.Receives.</a:t>
            </a:r>
            <a:endParaRPr lang="en-US" altLang="zh-CN" sz="2000" dirty="0"/>
          </a:p>
        </p:txBody>
      </p:sp>
      <p:sp>
        <p:nvSpPr>
          <p:cNvPr id="5" name="QC_7_AS.611_1#29a6dec1f?vja=1&amp;pid=4cc0ba56c&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词义猜测题。根据画线短语上文中的“‘Mathematical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symbolism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metaphor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literature,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fairy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War</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and</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Peace</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mathematician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Sarah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Hart.”可知，莎拉·哈特认为文学作品中都存在着数学象征和隐喻，所以画线短语所在句是指莎拉·哈特在她的作品《昔日盛世》中揭示了诗歌、小说和传说中隐藏的数学元素和意义。画线短语lays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bare有“揭露、揭示”之意，与C项意思相近。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4.xml><?xml version="1.0" encoding="utf-8"?>
<p:sld xmlns:a="http://schemas.openxmlformats.org/drawingml/2006/main" xmlns:r="http://schemas.openxmlformats.org/officeDocument/2006/relationships" xmlns:p="http://schemas.openxmlformats.org/presentationml/2006/main">
  <p:cSld name="Slide 136&amp;si=136">
    <p:spTree>
      <p:nvGrpSpPr>
        <p:cNvPr id="1" name=""/>
        <p:cNvGrpSpPr/>
        <p:nvPr/>
      </p:nvGrpSpPr>
      <p:grpSpPr>
        <a:xfrm>
          <a:off x="0" y="0"/>
          <a:ext cx="0" cy="0"/>
          <a:chOff x="0" y="0"/>
          <a:chExt cx="0" cy="0"/>
        </a:xfrm>
      </p:grpSpPr>
      <p:sp>
        <p:nvSpPr>
          <p:cNvPr id="2" name="QC_7_BD.612_1#b3dcd3e9a?vja=1&amp;pid=4cc0ba56c&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Sarah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613_1#b3dcd3e9a.bracket?vja=1&amp;pid=4cc0ba56c&amp;color=0,0,0&amp;mp=1&amp;vpa=268&amp;vtp=1"/>
          <p:cNvSpPr/>
          <p:nvPr/>
        </p:nvSpPr>
        <p:spPr>
          <a:xfrm>
            <a:off x="74073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612_2#b3dcd3e9a.choices?vja=1&amp;pid=4cc0ba56c&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subject.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comparisons.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examples.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endParaRPr lang="en-US" altLang="zh-CN" sz="2000" dirty="0"/>
          </a:p>
        </p:txBody>
      </p:sp>
      <p:sp>
        <p:nvSpPr>
          <p:cNvPr id="5" name="QC_7_AS.614_1#b3dcd3e9a?vja=1&amp;pid=4cc0ba56c&amp;color=0,0,0&amp;vtp=1"/>
          <p:cNvSpPr/>
          <p:nvPr/>
        </p:nvSpPr>
        <p:spPr>
          <a:xfrm>
            <a:off x="722376" y="2077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推理判断题。根据第二段和第三段的内容可知，哈特的书中列举了具体的例子，如童谣“</a:t>
            </a:r>
            <a:r>
              <a:rPr lang="en-US" altLang="zh-CN" sz="2000" b="0" i="1"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Buckle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My</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Shoe</a:t>
            </a:r>
            <a:r>
              <a:rPr lang="en-US" altLang="zh-CN" sz="2000" b="0" i="0" dirty="0">
                <a:solidFill>
                  <a:srgbClr val="385723"/>
                </a:solidFill>
                <a:latin typeface="Times New Roman" pitchFamily="34" charset="0"/>
                <a:ea typeface="微软雅黑" pitchFamily="34" charset="-122"/>
                <a:cs typeface="Times New Roman" pitchFamily="34" charset="-120"/>
              </a:rPr>
              <a:t>”，常见表达“Ready,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Go!”，以及童话故事</a:t>
            </a:r>
            <a:r>
              <a:rPr lang="en-US" altLang="zh-CN" sz="2000" b="0" i="1" dirty="0">
                <a:solidFill>
                  <a:srgbClr val="385723"/>
                </a:solidFill>
                <a:latin typeface="Times New Roman" pitchFamily="34" charset="0"/>
                <a:ea typeface="微软雅黑" pitchFamily="34" charset="-122"/>
                <a:cs typeface="Times New Roman" pitchFamily="34" charset="-120"/>
              </a:rPr>
              <a:t>The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Three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Little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Pigs</a:t>
            </a:r>
            <a:r>
              <a:rPr lang="en-US" altLang="zh-CN" sz="2000" b="0" i="0" dirty="0">
                <a:solidFill>
                  <a:srgbClr val="385723"/>
                </a:solidFill>
                <a:latin typeface="Times New Roman" pitchFamily="34" charset="0"/>
                <a:ea typeface="微软雅黑" pitchFamily="34" charset="-122"/>
                <a:cs typeface="Times New Roman" pitchFamily="34" charset="-120"/>
              </a:rPr>
              <a:t>等，由此可知，哈特在书中通过举例子来支持她的观点。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5.xml><?xml version="1.0" encoding="utf-8"?>
<p:sld xmlns:a="http://schemas.openxmlformats.org/drawingml/2006/main" xmlns:r="http://schemas.openxmlformats.org/officeDocument/2006/relationships" xmlns:p="http://schemas.openxmlformats.org/presentationml/2006/main">
  <p:cSld name="Slide 137&amp;si=137">
    <p:spTree>
      <p:nvGrpSpPr>
        <p:cNvPr id="1" name=""/>
        <p:cNvGrpSpPr/>
        <p:nvPr/>
      </p:nvGrpSpPr>
      <p:grpSpPr>
        <a:xfrm>
          <a:off x="0" y="0"/>
          <a:ext cx="0" cy="0"/>
          <a:chOff x="0" y="0"/>
          <a:chExt cx="0" cy="0"/>
        </a:xfrm>
      </p:grpSpPr>
      <p:sp>
        <p:nvSpPr>
          <p:cNvPr id="2" name="QC_7_BD.615_1#f33fd446a?vja=1&amp;pid=4cc0ba56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Once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Upon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Prime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616_1#f33fd446a.bracket?vja=1&amp;pid=4cc0ba56c&amp;color=0,0,0&amp;vpa=269&amp;vtp=1"/>
          <p:cNvSpPr/>
          <p:nvPr/>
        </p:nvSpPr>
        <p:spPr>
          <a:xfrm>
            <a:off x="82931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615_2#f33fd446a.choices?vja=1&amp;pid=4cc0ba56c&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geometry.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mathematical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mathematical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endParaRPr lang="en-US" altLang="zh-CN" sz="2000" dirty="0"/>
          </a:p>
        </p:txBody>
      </p:sp>
      <p:sp>
        <p:nvSpPr>
          <p:cNvPr id="5" name="QC_7_AS.617_1#f33fd446a?vja=1&amp;pid=4cc0ba56c&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细节理解题。根据第五段中的“Perhaps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meaningful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maths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novels.”可知，作者特别强调了《昔日盛世》这本书中一个更有意义的方面，即它探讨了数学如何构建了小说的结构，由此可知，这本书揭示了数学对小说的影响。故选D项。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6.xml><?xml version="1.0" encoding="utf-8"?>
<p:sld xmlns:a="http://schemas.openxmlformats.org/drawingml/2006/main" xmlns:r="http://schemas.openxmlformats.org/officeDocument/2006/relationships" xmlns:p="http://schemas.openxmlformats.org/presentationml/2006/main">
  <p:cSld name="Slide 138&amp;si=138">
    <p:spTree>
      <p:nvGrpSpPr>
        <p:cNvPr id="1" name=""/>
        <p:cNvGrpSpPr/>
        <p:nvPr/>
      </p:nvGrpSpPr>
      <p:grpSpPr>
        <a:xfrm>
          <a:off x="0" y="0"/>
          <a:ext cx="0" cy="0"/>
          <a:chOff x="0" y="0"/>
          <a:chExt cx="0" cy="0"/>
        </a:xfrm>
      </p:grpSpPr>
      <p:sp>
        <p:nvSpPr>
          <p:cNvPr id="2" name="QC_7_BD.618_1#a9010046f?vja=1&amp;pid=4cc0ba56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619_1#a9010046f.bracket?vja=1&amp;pid=4cc0ba56c&amp;color=0,0,0&amp;vpa=270&amp;vtp=1"/>
          <p:cNvSpPr/>
          <p:nvPr/>
        </p:nvSpPr>
        <p:spPr>
          <a:xfrm>
            <a:off x="57230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618_2#a9010046f.choices?vja=1&amp;pid=4cc0ba56c&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Glimpse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Mathematics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C.Strength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Numbers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.Mathematical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Metaphor</a:t>
            </a:r>
            <a:endParaRPr lang="en-US" altLang="zh-CN" sz="2000" dirty="0"/>
          </a:p>
        </p:txBody>
      </p:sp>
      <p:sp>
        <p:nvSpPr>
          <p:cNvPr id="5" name="QC_7_AS.620_1#a9010046f?vja=1&amp;pid=4cc0ba56c&amp;color=0,0,0&amp;vtp=1"/>
          <p:cNvSpPr/>
          <p:nvPr/>
        </p:nvSpPr>
        <p:spPr>
          <a:xfrm>
            <a:off x="722376" y="2077847"/>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结合第一段内容可知，本文主要介绍了数学家莎拉·哈特在她的著作《昔日盛世》中揭示了诗歌、小说和传说等文学作品中隐藏的数学元素和意义，所以B项（文学中隐藏的数学）最适合做本文的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7.xml><?xml version="1.0" encoding="utf-8"?>
<p:sld xmlns:a="http://schemas.openxmlformats.org/drawingml/2006/main" xmlns:r="http://schemas.openxmlformats.org/officeDocument/2006/relationships" xmlns:p="http://schemas.openxmlformats.org/presentationml/2006/main">
  <p:cSld name="Slide 140&amp;si=140">
    <p:spTree>
      <p:nvGrpSpPr>
        <p:cNvPr id="1" name=""/>
        <p:cNvGrpSpPr/>
        <p:nvPr/>
      </p:nvGrpSpPr>
      <p:grpSpPr>
        <a:xfrm>
          <a:off x="0" y="0"/>
          <a:ext cx="0" cy="0"/>
          <a:chOff x="0" y="0"/>
          <a:chExt cx="0" cy="0"/>
        </a:xfrm>
      </p:grpSpPr>
      <p:sp>
        <p:nvSpPr>
          <p:cNvPr id="2" name="QM_6_BD.621_1#1130c4222?vja=1&amp;pid=c261ee389&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[福建厦门双十中学2025期中]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rejection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pre-printed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pretty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flesh-and-blood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envelope.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bottom</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afraid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We’ll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rejection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submissions.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three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rejection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much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rebirth: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21_1#1130c4222?vja=1&amp;pid=c261ee389&amp;color=0,0,0&amp;vtp=1&amp;bt=1">
            <a:extLst>
              <a:ext uri="{FF2B5EF4-FFF2-40B4-BE49-F238E27FC236}">
                <a16:creationId xmlns:a16="http://schemas.microsoft.com/office/drawing/2014/main" id="{E1D203FF-CB88-834E-A9F5-804C5FB4FE68}"/>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Learning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rejection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“Noteworthy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Rejection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“Noteworthy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indicates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improvement.</a:t>
            </a:r>
            <a:endParaRPr lang="en-US" altLang="zh-CN" sz="2000" dirty="0"/>
          </a:p>
        </p:txBody>
      </p:sp>
      <p:sp>
        <p:nvSpPr>
          <p:cNvPr id="3" name="QM_6_EX.622_1#1130c4222?vja=1&amp;pid=c261ee389&amp;color=0,0,0&amp;vtp=1">
            <a:extLst>
              <a:ext uri="{FF2B5EF4-FFF2-40B4-BE49-F238E27FC236}">
                <a16:creationId xmlns:a16="http://schemas.microsoft.com/office/drawing/2014/main" id="{37C9D636-055B-34E8-9C75-FC8789CF0983}"/>
              </a:ext>
            </a:extLst>
          </p:cNvPr>
          <p:cNvSpPr/>
          <p:nvPr/>
        </p:nvSpPr>
        <p:spPr>
          <a:xfrm>
            <a:off x="722376" y="2433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本文讲述了作者对退稿信的怀念，在作者看来，退稿信至少证明了稿件被真人审阅过，并可能附带鼓励性的话语，而如今网络投稿的普及让退稿信消失了。作者认为学会接受拒绝是作家成长的必经之路。</a:t>
            </a:r>
            <a:endParaRPr lang="en-US" altLang="zh-CN" sz="2000" dirty="0"/>
          </a:p>
        </p:txBody>
      </p:sp>
    </p:spTree>
    <p:extLst>
      <p:ext uri="{BB962C8B-B14F-4D97-AF65-F5344CB8AC3E}">
        <p14:creationId xmlns:p14="http://schemas.microsoft.com/office/powerpoint/2010/main" val="9224217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9.xml><?xml version="1.0" encoding="utf-8"?>
<p:sld xmlns:a="http://schemas.openxmlformats.org/drawingml/2006/main" xmlns:r="http://schemas.openxmlformats.org/officeDocument/2006/relationships" xmlns:p="http://schemas.openxmlformats.org/presentationml/2006/main">
  <p:cSld name="Slide 141&amp;si=141">
    <p:spTree>
      <p:nvGrpSpPr>
        <p:cNvPr id="1" name=""/>
        <p:cNvGrpSpPr/>
        <p:nvPr/>
      </p:nvGrpSpPr>
      <p:grpSpPr>
        <a:xfrm>
          <a:off x="0" y="0"/>
          <a:ext cx="0" cy="0"/>
          <a:chOff x="0" y="0"/>
          <a:chExt cx="0" cy="0"/>
        </a:xfrm>
      </p:grpSpPr>
      <p:sp>
        <p:nvSpPr>
          <p:cNvPr id="2" name="QC_7_BD.623_1#d7eb67d6b.choices?vja=1&amp;pid=1130c422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.writer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B.reader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C.mailman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.editor</a:t>
            </a:r>
            <a:endParaRPr lang="en-US" altLang="zh-CN" sz="2000" dirty="0"/>
          </a:p>
        </p:txBody>
      </p:sp>
      <p:sp>
        <p:nvSpPr>
          <p:cNvPr id="3" name="QC_7_AN.624_1#d7eb67d6b.bracket?vja=1&amp;pid=1130c4222&amp;color=0,0,0&amp;vpa=271&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625_1#d7eb67d6b?vja=1&amp;pid=1130c4222&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editor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wrote可知，此处指作者收到一名编辑的退稿信。editor意为“编辑”，故选D项。</a:t>
            </a:r>
            <a:endParaRPr lang="en-US" altLang="zh-CN" sz="2200" dirty="0"/>
          </a:p>
        </p:txBody>
      </p:sp>
      <p:sp>
        <p:nvSpPr>
          <p:cNvPr id="5" name="QC_7_BD.626_1#7c80611cb.choices?vja=1&amp;pid=1130c4222&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.demanding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B.suspecting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C.indicating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.arguing</a:t>
            </a:r>
            <a:endParaRPr lang="en-US" altLang="zh-CN" sz="2000" dirty="0"/>
          </a:p>
        </p:txBody>
      </p:sp>
      <p:sp>
        <p:nvSpPr>
          <p:cNvPr id="6" name="QC_7_AN.627_1#7c80611cb.bracket?vja=1&amp;pid=1130c4222&amp;color=0,0,0&amp;vpa=272&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628_1#7c80611cb?vja=1&amp;pid=1130c4222&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handwritten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sentence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bottom可知，编辑在退稿信底部所写的句子表明稿件差一点就被录用了。indicate意为“表明”，故选C项。demand意为“要求”；suspect意为“怀疑”。</a:t>
            </a:r>
            <a:endParaRPr lang="en-US" altLang="zh-CN" sz="2200" dirty="0"/>
          </a:p>
        </p:txBody>
      </p:sp>
      <p:sp>
        <p:nvSpPr>
          <p:cNvPr id="8" name="QC_7_BD.629_1#23243328e.choices?vja=1&amp;pid=1130c4222&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.great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B.novel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C.lengthy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.particular</a:t>
            </a:r>
            <a:endParaRPr lang="en-US" altLang="zh-CN" sz="2000" dirty="0"/>
          </a:p>
        </p:txBody>
      </p:sp>
      <p:sp>
        <p:nvSpPr>
          <p:cNvPr id="9" name="QC_7_AN.630_1#23243328e.bracket?vja=1&amp;pid=1130c4222&amp;color=0,0,0&amp;vpa=273&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631_1#23243328e?vja=1&amp;pid=1130c4222&amp;color=0,0,0&amp;vtp=1"/>
          <p:cNvSpPr/>
          <p:nvPr/>
        </p:nvSpPr>
        <p:spPr>
          <a:xfrm>
            <a:off x="722376" y="4160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可知，此处特指作者此次投递的作品，表示这篇特定的稿子不能被录用，但是可以尝试向该编辑投稿其他作品，这是拒稿时的委婉说法。particular意为“特定的；特别的”，故选D项。novel意为“新颖的”；lengthy意为“冗长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7_BD.98_1#eba76e530?vja=1&amp;pid=c9ac54181&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preferred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endParaRPr lang="en-US" altLang="zh-CN" sz="2000" dirty="0"/>
          </a:p>
        </p:txBody>
      </p:sp>
      <p:sp>
        <p:nvSpPr>
          <p:cNvPr id="3" name="QB_7_AN.99_1#eba76e530.blank?vja=1&amp;pid=c9ac54181&amp;color=0,0,0&amp;vpa=50&amp;vtp=1"/>
          <p:cNvSpPr/>
          <p:nvPr/>
        </p:nvSpPr>
        <p:spPr>
          <a:xfrm>
            <a:off x="2665032" y="845313"/>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spending</a:t>
            </a:r>
            <a:endParaRPr lang="en-US" altLang="zh-CN" sz="2000" dirty="0"/>
          </a:p>
        </p:txBody>
      </p:sp>
      <p:sp>
        <p:nvSpPr>
          <p:cNvPr id="4" name="QB_7_AS.100_1#eba76e530?vja=1&amp;pid=c9ac54181&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句意为：当她小的时候，她更喜欢把空闲时间花在读书上，而不是出去和其他孩子玩。prefer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sth意为“与做某事相比，更喜欢做某事”，为固定搭配。故填spending。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0.xml><?xml version="1.0" encoding="utf-8"?>
<p:sld xmlns:a="http://schemas.openxmlformats.org/drawingml/2006/main" xmlns:r="http://schemas.openxmlformats.org/officeDocument/2006/relationships" xmlns:p="http://schemas.openxmlformats.org/presentationml/2006/main">
  <p:cSld name="Slide 142&amp;si=142">
    <p:spTree>
      <p:nvGrpSpPr>
        <p:cNvPr id="1" name=""/>
        <p:cNvGrpSpPr/>
        <p:nvPr/>
      </p:nvGrpSpPr>
      <p:grpSpPr>
        <a:xfrm>
          <a:off x="0" y="0"/>
          <a:ext cx="0" cy="0"/>
          <a:chOff x="0" y="0"/>
          <a:chExt cx="0" cy="0"/>
        </a:xfrm>
      </p:grpSpPr>
      <p:sp>
        <p:nvSpPr>
          <p:cNvPr id="2" name="QC_7_BD.632_1#6843c621a.choices?vja=1&amp;pid=1130c422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.upsetting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B.thrilling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C.embarrassing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.amusing</a:t>
            </a:r>
            <a:endParaRPr lang="en-US" altLang="zh-CN" sz="2000" dirty="0"/>
          </a:p>
        </p:txBody>
      </p:sp>
      <p:sp>
        <p:nvSpPr>
          <p:cNvPr id="3" name="QC_7_AN.633_1#6843c621a.bracket?vja=1&amp;pid=1130c4222&amp;color=0,0,0&amp;vpa=274&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634_1#6843c621a?vja=1&amp;pid=1130c4222&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可知，这种鼓励性的退稿信的效果好比被告知稿件被录用并预付稿酬，这对作者来说是令人激动的事。thrilling意为“令人激动的”，故选B项。upsetting意为“令人苦恼的”；embarrassing意为“令人尴尬的”；amusing意为“逗人发笑的”。</a:t>
            </a:r>
            <a:endParaRPr lang="en-US" altLang="zh-CN" sz="2200" dirty="0"/>
          </a:p>
        </p:txBody>
      </p:sp>
      <p:sp>
        <p:nvSpPr>
          <p:cNvPr id="5" name="QC_7_BD.635_1#06b79f946.choices?vja=1&amp;pid=1130c4222&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.buy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B.reject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C.check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.substitute</a:t>
            </a:r>
            <a:endParaRPr lang="en-US" altLang="zh-CN" sz="2000" dirty="0"/>
          </a:p>
        </p:txBody>
      </p:sp>
      <p:sp>
        <p:nvSpPr>
          <p:cNvPr id="6" name="QC_7_AN.636_1#06b79f946.bracket?vja=1&amp;pid=1130c4222&amp;color=0,0,0&amp;vpa=275&amp;vtp=1"/>
          <p:cNvSpPr/>
          <p:nvPr/>
        </p:nvSpPr>
        <p:spPr>
          <a:xfrm>
            <a:off x="1176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37_1#06b79f946?vja=1&amp;pid=1130c4222&amp;color=0,0,0&amp;vtp=1"/>
          <p:cNvSpPr/>
          <p:nvPr/>
        </p:nvSpPr>
        <p:spPr>
          <a:xfrm>
            <a:off x="722376" y="3309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you及常识可知，预付稿酬的前提是出版社购买稿件，故选A项。reject意为“拒绝接受”；substitute意为“代替”。</a:t>
            </a:r>
            <a:endParaRPr lang="en-US" altLang="zh-CN" sz="2200" dirty="0"/>
          </a:p>
        </p:txBody>
      </p:sp>
      <p:sp>
        <p:nvSpPr>
          <p:cNvPr id="8" name="QC_7_BD.638_1#4971e350b.choices?vja=1&amp;pid=1130c4222&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.ensure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B.determine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C.explain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.acknowledge</a:t>
            </a:r>
            <a:endParaRPr lang="en-US" altLang="zh-CN" sz="2000" dirty="0"/>
          </a:p>
        </p:txBody>
      </p:sp>
      <p:sp>
        <p:nvSpPr>
          <p:cNvPr id="9" name="QC_7_AN.639_1#4971e350b.bracket?vja=1&amp;pid=1130c4222&amp;color=0,0,0&amp;vpa=276&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640_1#4971e350b?vja=1&amp;pid=1130c4222&amp;color=0,0,0&amp;vtp=1"/>
          <p:cNvSpPr/>
          <p:nvPr/>
        </p:nvSpPr>
        <p:spPr>
          <a:xfrm>
            <a:off x="722376" y="4541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根据上文“Nowadays,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rejection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disappeared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submissions.”可知，随着在线投稿的普及，大多数编辑觉得没有必要去确认他们收到、阅读并考虑过稿件。acknowledge意为“确认收到”，故选D项。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41.xml><?xml version="1.0" encoding="utf-8"?>
<p:sld xmlns:a="http://schemas.openxmlformats.org/drawingml/2006/main" xmlns:r="http://schemas.openxmlformats.org/officeDocument/2006/relationships" xmlns:p="http://schemas.openxmlformats.org/presentationml/2006/main">
  <p:cSld name="Slide 143&amp;si=143">
    <p:spTree>
      <p:nvGrpSpPr>
        <p:cNvPr id="1" name=""/>
        <p:cNvGrpSpPr/>
        <p:nvPr/>
      </p:nvGrpSpPr>
      <p:grpSpPr>
        <a:xfrm>
          <a:off x="0" y="0"/>
          <a:ext cx="0" cy="0"/>
          <a:chOff x="0" y="0"/>
          <a:chExt cx="0" cy="0"/>
        </a:xfrm>
      </p:grpSpPr>
      <p:sp>
        <p:nvSpPr>
          <p:cNvPr id="2" name="QC_7_BD.641_1#935934b33.choices?vja=1&amp;pid=1130c422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.proposals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B.drafts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C.contributions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.instructions</a:t>
            </a:r>
            <a:endParaRPr lang="en-US" altLang="zh-CN" sz="2000" dirty="0"/>
          </a:p>
        </p:txBody>
      </p:sp>
      <p:sp>
        <p:nvSpPr>
          <p:cNvPr id="3" name="QC_7_AN.642_1#935934b33.bracket?vja=1&amp;pid=1130c4222&amp;color=0,0,0&amp;vpa=277&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643_1#935934b33?vja=1&amp;pid=1130c4222&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editors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considering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work”可知，此处指编辑们每天收到许多稿件。contribution意为“稿件”，故选C项。proposal意为“提议”；draft意为“草稿”；instructions意为“操作指南”。</a:t>
            </a:r>
            <a:endParaRPr lang="en-US" altLang="zh-CN" sz="2200" dirty="0"/>
          </a:p>
        </p:txBody>
      </p:sp>
      <p:sp>
        <p:nvSpPr>
          <p:cNvPr id="5" name="QC_7_BD.644_1#29bb2d0a1.choices?vja=1&amp;pid=1130c4222&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.stages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B.wonders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C.meanings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.rewards</a:t>
            </a:r>
            <a:endParaRPr lang="en-US" altLang="zh-CN" sz="2000" dirty="0"/>
          </a:p>
        </p:txBody>
      </p:sp>
      <p:sp>
        <p:nvSpPr>
          <p:cNvPr id="6" name="QC_7_AN.645_1#29bb2d0a1.bracket?vja=1&amp;pid=1130c4222&amp;color=0,0,0&amp;vpa=278&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46_1#29bb2d0a1?vja=1&amp;pid=1130c4222&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stage可知，此处指被拒绝后的痛苦有三个阶段。stage意为“阶段”，故选A项。</a:t>
            </a:r>
            <a:endParaRPr lang="en-US" altLang="zh-CN" sz="2200" dirty="0"/>
          </a:p>
        </p:txBody>
      </p:sp>
      <p:sp>
        <p:nvSpPr>
          <p:cNvPr id="8" name="QC_7_BD.647_1#4c7697c00.choices?vja=1&amp;pid=1130c4222&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.relief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B.frustration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C.anger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.hesitation</a:t>
            </a:r>
            <a:endParaRPr lang="en-US" altLang="zh-CN" sz="2000" dirty="0"/>
          </a:p>
        </p:txBody>
      </p:sp>
      <p:sp>
        <p:nvSpPr>
          <p:cNvPr id="9" name="QC_7_AN.648_1#4c7697c00.bracket?vja=1&amp;pid=1130c4222&amp;color=0,0,0&amp;vpa=279&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649_1#4c7697c00?vja=1&amp;pid=1130c4222&amp;color=0,0,0&amp;vtp=1"/>
          <p:cNvSpPr/>
          <p:nvPr/>
        </p:nvSpPr>
        <p:spPr>
          <a:xfrm>
            <a:off x="722376" y="4160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paper”可知，收到一张直接写着“不”的纸条时，应该会有“挫败感”。frustration意为“挫败；沮丧”，故选B项。relief意为“宽慰”；hesitation意为“犹豫”。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42.xml><?xml version="1.0" encoding="utf-8"?>
<p:sld xmlns:a="http://schemas.openxmlformats.org/drawingml/2006/main" xmlns:r="http://schemas.openxmlformats.org/officeDocument/2006/relationships" xmlns:p="http://schemas.openxmlformats.org/presentationml/2006/main">
  <p:cSld name="Slide 144&amp;si=144">
    <p:spTree>
      <p:nvGrpSpPr>
        <p:cNvPr id="1" name=""/>
        <p:cNvGrpSpPr/>
        <p:nvPr/>
      </p:nvGrpSpPr>
      <p:grpSpPr>
        <a:xfrm>
          <a:off x="0" y="0"/>
          <a:ext cx="0" cy="0"/>
          <a:chOff x="0" y="0"/>
          <a:chExt cx="0" cy="0"/>
        </a:xfrm>
      </p:grpSpPr>
      <p:sp>
        <p:nvSpPr>
          <p:cNvPr id="2" name="QC_7_BD.650_1#307a2d346.choices?vja=1&amp;pid=1130c422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.valueless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B.expensive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C.characterless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.shiny</a:t>
            </a:r>
            <a:endParaRPr lang="en-US" altLang="zh-CN" sz="2000" dirty="0"/>
          </a:p>
        </p:txBody>
      </p:sp>
      <p:sp>
        <p:nvSpPr>
          <p:cNvPr id="3" name="QC_7_AN.651_1#307a2d346.bracket?vja=1&amp;pid=1130c4222&amp;color=0,0,0&amp;vpa=280&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652_1#307a2d346?vja=1&amp;pid=1130c4222&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根据语境以及空前的“a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可知，此处介绍了作者收到退稿信后的第一个阶段：发现那张平平无奇的纸上写着断然的拒绝时，会感到挫败。characterless意为“无特色的，无个性的”，故选C项。valueless意为“没有价值的”；shiny意为“闪光的”。</a:t>
            </a:r>
            <a:endParaRPr lang="en-US" altLang="zh-CN" sz="2200" dirty="0"/>
          </a:p>
        </p:txBody>
      </p:sp>
      <p:sp>
        <p:nvSpPr>
          <p:cNvPr id="5" name="QC_7_BD.653_1#cad111d35.choices?vja=1&amp;pid=1130c4222&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away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turn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endParaRPr lang="en-US" altLang="zh-CN" sz="2000" dirty="0"/>
          </a:p>
        </p:txBody>
      </p:sp>
      <p:sp>
        <p:nvSpPr>
          <p:cNvPr id="6" name="QC_7_AN.654_1#cad111d35.bracket?vja=1&amp;pid=1130c4222&amp;color=0,0,0&amp;vpa=281&amp;vtp=1"/>
          <p:cNvSpPr/>
          <p:nvPr/>
        </p:nvSpPr>
        <p:spPr>
          <a:xfrm>
            <a:off x="1294003"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655_1#cad111d35?vja=1&amp;pid=1130c4222&amp;color=0,0,0&amp;vtp=1"/>
          <p:cNvSpPr/>
          <p:nvPr/>
        </p:nvSpPr>
        <p:spPr>
          <a:xfrm>
            <a:off x="722376" y="2928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arises可知，此处表示他们怎么能拒绝一份明显比他们出版的大多数作品都要好得多的作品，因此作者感到很生气。turn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down意为“拒绝”，故选C项。make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up意为“组成；编造”；put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away意为“将</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收起”；take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over意为“接管”。</a:t>
            </a:r>
            <a:endParaRPr lang="en-US" altLang="zh-CN" sz="2200" dirty="0"/>
          </a:p>
        </p:txBody>
      </p:sp>
      <p:sp>
        <p:nvSpPr>
          <p:cNvPr id="8" name="QC_7_BD.656_1#a0a49f090.choices?vja=1&amp;pid=1130c4222&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.easier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B.better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C.shorter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.longer</a:t>
            </a:r>
            <a:endParaRPr lang="en-US" altLang="zh-CN" sz="2000" dirty="0"/>
          </a:p>
        </p:txBody>
      </p:sp>
      <p:sp>
        <p:nvSpPr>
          <p:cNvPr id="9" name="QC_7_AN.657_1#a0a49f090.bracket?vja=1&amp;pid=1130c4222&amp;color=0,0,0&amp;vpa=282&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658_1#a0a49f090?vja=1&amp;pid=1130c4222&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根据语境及下文than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stuff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print可知，作者认为自己的稿件明显比他们出版的大多数作品都要好得多。故选B项。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43.xml><?xml version="1.0" encoding="utf-8"?>
<p:sld xmlns:a="http://schemas.openxmlformats.org/drawingml/2006/main" xmlns:r="http://schemas.openxmlformats.org/officeDocument/2006/relationships" xmlns:p="http://schemas.openxmlformats.org/presentationml/2006/main">
  <p:cSld name="Slide 145&amp;si=145">
    <p:spTree>
      <p:nvGrpSpPr>
        <p:cNvPr id="1" name=""/>
        <p:cNvGrpSpPr/>
        <p:nvPr/>
      </p:nvGrpSpPr>
      <p:grpSpPr>
        <a:xfrm>
          <a:off x="0" y="0"/>
          <a:ext cx="0" cy="0"/>
          <a:chOff x="0" y="0"/>
          <a:chExt cx="0" cy="0"/>
        </a:xfrm>
      </p:grpSpPr>
      <p:sp>
        <p:nvSpPr>
          <p:cNvPr id="2" name="QC_7_BD.659_1#1975f8f94.choices?vja=1&amp;pid=1130c422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.print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B.revise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C.download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.submit</a:t>
            </a:r>
            <a:endParaRPr lang="en-US" altLang="zh-CN" sz="2000" dirty="0"/>
          </a:p>
        </p:txBody>
      </p:sp>
      <p:sp>
        <p:nvSpPr>
          <p:cNvPr id="3" name="QC_7_AN.660_1#1975f8f94.bracket?vja=1&amp;pid=1130c4222&amp;color=0,0,0&amp;vpa=28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661_1#1975f8f94?vja=1&amp;pid=1130c4222&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根据上文的rebirth和下文a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day可知，经历挫败和愤怒之后，作者迎来重生，这意味着作者会继续写作并提交新的作品。submit意为“提交”，故选D项。revise意为“修改”。</a:t>
            </a:r>
            <a:endParaRPr lang="en-US" altLang="zh-CN" sz="2200" dirty="0"/>
          </a:p>
        </p:txBody>
      </p:sp>
      <p:sp>
        <p:nvSpPr>
          <p:cNvPr id="5" name="QC_7_BD.662_1#44b07cd17.choices?vja=1&amp;pid=1130c4222&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.accept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B.criticise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C.ignore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.evaluate</a:t>
            </a:r>
            <a:endParaRPr lang="en-US" altLang="zh-CN" sz="2000" dirty="0"/>
          </a:p>
        </p:txBody>
      </p:sp>
      <p:sp>
        <p:nvSpPr>
          <p:cNvPr id="6" name="QC_7_AN.663_1#44b07cd17.bracket?vja=1&amp;pid=1130c4222&amp;color=0,0,0&amp;vpa=284&amp;vtp=1"/>
          <p:cNvSpPr/>
          <p:nvPr/>
        </p:nvSpPr>
        <p:spPr>
          <a:xfrm>
            <a:off x="1303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64_1#44b07cd17?vja=1&amp;pid=1130c4222&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根据下文seems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writer可知，作者认为学会接受拒绝似乎是作家成长过程中必经的一部分。accept意为“接受”，故选A项。criticise意为“批评”；evaluate意为“评估”。</a:t>
            </a:r>
            <a:endParaRPr lang="en-US" altLang="zh-CN" sz="2200" dirty="0"/>
          </a:p>
        </p:txBody>
      </p:sp>
      <p:sp>
        <p:nvSpPr>
          <p:cNvPr id="8" name="QC_7_BD.665_1#b735dbcdd.choices?vja=1&amp;pid=1130c4222&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.thinner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B.newer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C.older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.fatter</a:t>
            </a:r>
            <a:endParaRPr lang="en-US" altLang="zh-CN" sz="2000" dirty="0"/>
          </a:p>
        </p:txBody>
      </p:sp>
      <p:sp>
        <p:nvSpPr>
          <p:cNvPr id="9" name="QC_7_AN.666_1#b735dbcdd.bracket?vja=1&amp;pid=1130c4222&amp;color=0,0,0&amp;vpa=285&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667_1#b735dbcdd?vja=1&amp;pid=1130c4222&amp;color=0,0,0&amp;vtp=1"/>
          <p:cNvSpPr/>
          <p:nvPr/>
        </p:nvSpPr>
        <p:spPr>
          <a:xfrm>
            <a:off x="722376" y="4160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‘Noteworthy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Rejection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‘Noteworthy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Acceptances’”和still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improvement可知，存放退稿信的文件夹比存放录用信的文件夹要厚得多。fat意为“厚的”，故选D项。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44.xml><?xml version="1.0" encoding="utf-8"?>
<p:sld xmlns:a="http://schemas.openxmlformats.org/drawingml/2006/main" xmlns:r="http://schemas.openxmlformats.org/officeDocument/2006/relationships" xmlns:p="http://schemas.openxmlformats.org/presentationml/2006/main">
  <p:cSld name="Slide 146&amp;si=146">
    <p:spTree>
      <p:nvGrpSpPr>
        <p:cNvPr id="1" name=""/>
        <p:cNvGrpSpPr/>
        <p:nvPr/>
      </p:nvGrpSpPr>
      <p:grpSpPr>
        <a:xfrm>
          <a:off x="0" y="0"/>
          <a:ext cx="0" cy="0"/>
          <a:chOff x="0" y="0"/>
          <a:chExt cx="0" cy="0"/>
        </a:xfrm>
      </p:grpSpPr>
      <p:sp>
        <p:nvSpPr>
          <p:cNvPr id="2" name="C_3#4b7fd3493.fixed?vja=1&amp;pid=7bdf3540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05</a:t>
            </a:r>
            <a:endParaRPr lang="en-US" altLang="zh-CN" sz="7200" dirty="0"/>
          </a:p>
        </p:txBody>
      </p:sp>
      <p:sp>
        <p:nvSpPr>
          <p:cNvPr id="3" name="C_3_BD#4b7fd3493.fixed?vja=1&amp;pid=7bdf35401&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4b7fd3493.fixed?vja=1&amp;pid=7bdf35401&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建议用时：56分钟</a:t>
            </a:r>
            <a:endParaRPr lang="en-US" altLang="zh-CN" sz="2000" dirty="0"/>
          </a:p>
        </p:txBody>
      </p:sp>
    </p:spTree>
  </p:cSld>
  <p:clrMapOvr>
    <a:masterClrMapping/>
  </p:clrMapOvr>
  <p:transition>
    <p:fade/>
  </p:transition>
</p:sld>
</file>

<file path=ppt/slides/slide145.xml><?xml version="1.0" encoding="utf-8"?>
<p:sld xmlns:a="http://schemas.openxmlformats.org/drawingml/2006/main" xmlns:r="http://schemas.openxmlformats.org/officeDocument/2006/relationships" xmlns:p="http://schemas.openxmlformats.org/presentationml/2006/main">
  <p:cSld name="Slide 148&amp;si=148">
    <p:spTree>
      <p:nvGrpSpPr>
        <p:cNvPr id="1" name=""/>
        <p:cNvGrpSpPr/>
        <p:nvPr/>
      </p:nvGrpSpPr>
      <p:grpSpPr>
        <a:xfrm>
          <a:off x="0" y="0"/>
          <a:ext cx="0" cy="0"/>
          <a:chOff x="0" y="0"/>
          <a:chExt cx="0" cy="0"/>
        </a:xfrm>
      </p:grpSpPr>
      <p:sp>
        <p:nvSpPr>
          <p:cNvPr id="2" name="QM_5_BD.668_1#7985c046d?vja=1&amp;pid=37b7bf7d7&amp;color=0,0,0&amp;vtp=1&amp;bt=1"/>
          <p:cNvSpPr/>
          <p:nvPr/>
        </p:nvSpPr>
        <p:spPr>
          <a:xfrm>
            <a:off x="722376" y="900000"/>
            <a:ext cx="10753344" cy="3776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[湖北华中师大一附中2024高二期中]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thumbs.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flexibly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thumb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thumbs-up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ripeness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sense-blind.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distinguish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sniffing.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anthropologist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endParaRPr lang="en-US" altLang="zh-CN" sz="2000" dirty="0"/>
          </a:p>
        </p:txBody>
      </p:sp>
    </p:spTree>
  </p:cSld>
  <p:clrMapOvr>
    <a:masterClrMapping/>
  </p:clrMapOvr>
  <p:transition>
    <p:fade/>
  </p:transition>
</p:sld>
</file>

<file path=ppt/slides/slide146.xml><?xml version="1.0" encoding="utf-8"?>
<p:sld xmlns:a="http://schemas.openxmlformats.org/drawingml/2006/main" xmlns:r="http://schemas.openxmlformats.org/officeDocument/2006/relationships" xmlns:p="http://schemas.openxmlformats.org/presentationml/2006/main">
  <p:cSld name="Slide 149&amp;si=149">
    <p:spTree>
      <p:nvGrpSpPr>
        <p:cNvPr id="1" name=""/>
        <p:cNvGrpSpPr/>
        <p:nvPr/>
      </p:nvGrpSpPr>
      <p:grpSpPr>
        <a:xfrm>
          <a:off x="0" y="0"/>
          <a:ext cx="0" cy="0"/>
          <a:chOff x="0" y="0"/>
          <a:chExt cx="0" cy="0"/>
        </a:xfrm>
      </p:grpSpPr>
      <p:sp>
        <p:nvSpPr>
          <p:cNvPr id="2" name="QM_5_BD.668_2#7985c046d?vja=1&amp;pid=37b7bf7d7&amp;color=0,0,0&amp;mp=1&amp;vtp=1&amp;bt=1"/>
          <p:cNvSpPr/>
          <p:nvPr/>
        </p:nvSpPr>
        <p:spPr>
          <a:xfrm>
            <a:off x="722376" y="896112"/>
            <a:ext cx="10753344" cy="3395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yielded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industry—which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hypothetically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（假设地）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laptops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cellphones.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Fifth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anxiety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loneliness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endParaRPr lang="en-US" altLang="zh-CN" sz="2000" dirty="0"/>
          </a:p>
        </p:txBody>
      </p:sp>
    </p:spTree>
  </p:cSld>
  <p:clrMapOvr>
    <a:masterClrMapping/>
  </p:clrMapOvr>
  <p:transition>
    <p:fade/>
  </p:transition>
</p:sld>
</file>

<file path=ppt/slides/slide147.xml><?xml version="1.0" encoding="utf-8"?>
<p:sld xmlns:a="http://schemas.openxmlformats.org/drawingml/2006/main" xmlns:r="http://schemas.openxmlformats.org/officeDocument/2006/relationships" xmlns:p="http://schemas.openxmlformats.org/presentationml/2006/main">
  <p:cSld name="Slide 150&amp;si=150">
    <p:spTree>
      <p:nvGrpSpPr>
        <p:cNvPr id="1" name=""/>
        <p:cNvGrpSpPr/>
        <p:nvPr/>
      </p:nvGrpSpPr>
      <p:grpSpPr>
        <a:xfrm>
          <a:off x="0" y="0"/>
          <a:ext cx="0" cy="0"/>
          <a:chOff x="0" y="0"/>
          <a:chExt cx="0" cy="0"/>
        </a:xfrm>
      </p:grpSpPr>
      <p:sp>
        <p:nvSpPr>
          <p:cNvPr id="2" name="QM_5_BD.668_3#7985c046d?vja=1&amp;pid=37b7bf7d7&amp;color=0,0,0&amp;mp=1&amp;vtp=1&amp;bt=1"/>
          <p:cNvSpPr/>
          <p:nvPr/>
        </p:nvSpPr>
        <p:spPr>
          <a:xfrm>
            <a:off x="722376" y="896112"/>
            <a:ext cx="10753344" cy="1490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multisensory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disengagement.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groceries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wrapped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mouthful.</a:t>
            </a:r>
            <a:endParaRPr lang="en-US" altLang="zh-CN" sz="2000" dirty="0"/>
          </a:p>
        </p:txBody>
      </p:sp>
      <p:sp>
        <p:nvSpPr>
          <p:cNvPr id="3" name="QM_5_EX.669_1#7985c046d?vja=1&amp;pid=37b7bf7d7&amp;color=0,0,0&amp;vtp=1"/>
          <p:cNvSpPr/>
          <p:nvPr/>
        </p:nvSpPr>
        <p:spPr>
          <a:xfrm>
            <a:off x="722376" y="2391156"/>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本文是一篇说明文。文章主要介绍了与食物的感官联系的重要性。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8.xml><?xml version="1.0" encoding="utf-8"?>
<p:sld xmlns:a="http://schemas.openxmlformats.org/drawingml/2006/main" xmlns:r="http://schemas.openxmlformats.org/officeDocument/2006/relationships" xmlns:p="http://schemas.openxmlformats.org/presentationml/2006/main">
  <p:cSld name="Slide 151&amp;si=151">
    <p:spTree>
      <p:nvGrpSpPr>
        <p:cNvPr id="1" name=""/>
        <p:cNvGrpSpPr/>
        <p:nvPr/>
      </p:nvGrpSpPr>
      <p:grpSpPr>
        <a:xfrm>
          <a:off x="0" y="0"/>
          <a:ext cx="0" cy="0"/>
          <a:chOff x="0" y="0"/>
          <a:chExt cx="0" cy="0"/>
        </a:xfrm>
      </p:grpSpPr>
      <p:sp>
        <p:nvSpPr>
          <p:cNvPr id="2" name="QC_6_BD.670_1#134da444d?vja=1&amp;pid=7985c046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thumbs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author?(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71_1#134da444d.bracket?vja=1&amp;pid=7985c046d&amp;color=0,0,0&amp;vpa=286&amp;vtp=1"/>
          <p:cNvSpPr/>
          <p:nvPr/>
        </p:nvSpPr>
        <p:spPr>
          <a:xfrm>
            <a:off x="9161717"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670_2#134da444d.choices?vja=1&amp;pid=7985c046d&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3018204" algn="l"/>
                <a:tab pos="5718907" algn="l"/>
                <a:tab pos="8203711" algn="l"/>
              </a:tabLst>
            </a:pPr>
            <a:r>
              <a:rPr lang="en-US" altLang="zh-CN" sz="2000" b="0" i="0" dirty="0">
                <a:solidFill>
                  <a:srgbClr val="000000"/>
                </a:solidFill>
                <a:latin typeface="Times New Roman" pitchFamily="34" charset="0"/>
                <a:ea typeface="微软雅黑" pitchFamily="34" charset="-122"/>
                <a:cs typeface="Times New Roman" pitchFamily="34" charset="-120"/>
              </a:rPr>
              <a:t>A.Squeeze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peach.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.Push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button.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endParaRPr lang="en-US" altLang="zh-CN" sz="2000" dirty="0"/>
          </a:p>
        </p:txBody>
      </p:sp>
      <p:sp>
        <p:nvSpPr>
          <p:cNvPr id="5" name="QC_6_AS.672_1#134da444d?vja=1&amp;pid=7985c046d&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efficient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sensitive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existence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determining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ripeness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fruit.”和第二段中的“However,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more.”可知，拇指可以用来确定水果的成熟度，但是现在我们大多数人不再那样使用它了，所以我们不常用拇指捏桃子来判断成熟度，故选A项。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9.xml><?xml version="1.0" encoding="utf-8"?>
<p:sld xmlns:a="http://schemas.openxmlformats.org/drawingml/2006/main" xmlns:r="http://schemas.openxmlformats.org/officeDocument/2006/relationships" xmlns:p="http://schemas.openxmlformats.org/presentationml/2006/main">
  <p:cSld name="Slide 152&amp;si=152">
    <p:spTree>
      <p:nvGrpSpPr>
        <p:cNvPr id="1" name=""/>
        <p:cNvGrpSpPr/>
        <p:nvPr/>
      </p:nvGrpSpPr>
      <p:grpSpPr>
        <a:xfrm>
          <a:off x="0" y="0"/>
          <a:ext cx="0" cy="0"/>
          <a:chOff x="0" y="0"/>
          <a:chExt cx="0" cy="0"/>
        </a:xfrm>
      </p:grpSpPr>
      <p:sp>
        <p:nvSpPr>
          <p:cNvPr id="2" name="QC_6_BD.673_1#dfc3c3585?vja=1&amp;pid=7985c046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74_1#dfc3c3585.bracket?vja=1&amp;pid=7985c046d&amp;color=0,0,0&amp;vpa=287&amp;vtp=1"/>
          <p:cNvSpPr/>
          <p:nvPr/>
        </p:nvSpPr>
        <p:spPr>
          <a:xfrm>
            <a:off x="75025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673_2#dfc3c3585.choices?vja=1&amp;pid=7985c046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Internet.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lifestyle.</a:t>
            </a:r>
            <a:endParaRPr lang="en-US" altLang="zh-CN" sz="2000" dirty="0"/>
          </a:p>
        </p:txBody>
      </p:sp>
      <p:sp>
        <p:nvSpPr>
          <p:cNvPr id="5" name="QC_6_AS.675_1#dfc3c3585?vja=1&amp;pid=7985c046d&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yielded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functions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industry—which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industry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fine.”可知，今天我们已经将感官的许多功能让渡给了现代食品行业，下文则讲到一项调查证明了这一观点，强调今天人们不怎么关注感官的问题，故选C项。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6_BD.101_1#f2155fcdf?vja=1&amp;pid=95d2e84a1&amp;color=0,0,0&amp;vtp=1&amp;bt=1"/>
          <p:cNvSpPr/>
          <p:nvPr/>
        </p:nvSpPr>
        <p:spPr>
          <a:xfrm>
            <a:off x="722376" y="896112"/>
            <a:ext cx="10753344" cy="5681853"/>
          </a:xfrm>
          <a:prstGeom prst="rect">
            <a:avLst/>
          </a:prstGeom>
          <a:noFill/>
          <a:ln/>
        </p:spPr>
        <p:txBody>
          <a:bodyPr wrap="square" lIns="0" tIns="0" rIns="0" bIns="0" rtlCol="0" anchor="t"/>
          <a:lstStyle/>
          <a:p>
            <a:pPr algn="l">
              <a:lnSpc>
                <a:spcPct val="11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1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Greenwich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a:p>
            <a:pPr algn="just">
              <a:lnSpc>
                <a:spcPct val="11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Pneumonia,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Johnsy.3.</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spirits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_________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1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Behrman,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Behrman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__________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___</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___________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Behrman,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a:t>
            </a:r>
            <a:endParaRPr lang="en-US" altLang="zh-CN" sz="2000" dirty="0"/>
          </a:p>
        </p:txBody>
      </p:sp>
      <p:sp>
        <p:nvSpPr>
          <p:cNvPr id="3" name="QM_6_AN.102_1#f2155fcdf.blank?vja=1&amp;pid=95d2e84a1&amp;color=0,0,0&amp;vpa=51&amp;vtp=1"/>
          <p:cNvSpPr/>
          <p:nvPr/>
        </p:nvSpPr>
        <p:spPr>
          <a:xfrm>
            <a:off x="7077710" y="1169750"/>
            <a:ext cx="647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living</a:t>
            </a:r>
            <a:endParaRPr lang="en-US" altLang="zh-CN" sz="2000" dirty="0"/>
          </a:p>
        </p:txBody>
      </p:sp>
      <p:sp>
        <p:nvSpPr>
          <p:cNvPr id="4" name="QM_6_AN.103_1#f2155fcdf.blank?vja=1&amp;pid=95d2e84a1&amp;color=0,0,0&amp;vpa=52&amp;vtp=1"/>
          <p:cNvSpPr/>
          <p:nvPr/>
        </p:nvSpPr>
        <p:spPr>
          <a:xfrm>
            <a:off x="3860864" y="1879936"/>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called</a:t>
            </a:r>
            <a:endParaRPr lang="en-US" altLang="zh-CN" sz="2000" dirty="0"/>
          </a:p>
        </p:txBody>
      </p:sp>
      <p:sp>
        <p:nvSpPr>
          <p:cNvPr id="5" name="QM_6_AN.104_1#f2155fcdf.blank?vja=1&amp;pid=95d2e84a1&amp;color=0,0,0&amp;vpa=53&amp;vtp=1"/>
          <p:cNvSpPr/>
          <p:nvPr/>
        </p:nvSpPr>
        <p:spPr>
          <a:xfrm>
            <a:off x="2118805" y="2242736"/>
            <a:ext cx="592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After</a:t>
            </a:r>
            <a:endParaRPr lang="en-US" altLang="zh-CN" sz="2000" dirty="0"/>
          </a:p>
        </p:txBody>
      </p:sp>
      <p:sp>
        <p:nvSpPr>
          <p:cNvPr id="6" name="QM_6_AN.105_1#f2155fcdf.blank?vja=1&amp;pid=95d2e84a1&amp;color=0,0,0&amp;vpa=54&amp;vtp=1"/>
          <p:cNvSpPr/>
          <p:nvPr/>
        </p:nvSpPr>
        <p:spPr>
          <a:xfrm>
            <a:off x="4337749" y="2587434"/>
            <a:ext cx="901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think</a:t>
            </a:r>
            <a:endParaRPr lang="en-US" altLang="zh-CN" sz="2000" dirty="0"/>
          </a:p>
        </p:txBody>
      </p:sp>
      <p:sp>
        <p:nvSpPr>
          <p:cNvPr id="7" name="QM_6_AN.106_1#f2155fcdf.blank?vja=1&amp;pid=95d2e84a1&amp;color=0,0,0&amp;vpa=55&amp;vtp=1"/>
          <p:cNvSpPr/>
          <p:nvPr/>
        </p:nvSpPr>
        <p:spPr>
          <a:xfrm>
            <a:off x="8844916" y="2935287"/>
            <a:ext cx="1069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extremely</a:t>
            </a:r>
            <a:endParaRPr lang="en-US" altLang="zh-CN" sz="2000" dirty="0"/>
          </a:p>
        </p:txBody>
      </p:sp>
      <p:sp>
        <p:nvSpPr>
          <p:cNvPr id="8" name="QM_6_AN.107_1#f2155fcdf.blank?vja=1&amp;pid=95d2e84a1&amp;color=0,0,0&amp;vpa=56&amp;vtp=1"/>
          <p:cNvSpPr/>
          <p:nvPr/>
        </p:nvSpPr>
        <p:spPr>
          <a:xfrm>
            <a:off x="3626993" y="3935857"/>
            <a:ext cx="633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failed</a:t>
            </a:r>
            <a:endParaRPr lang="en-US" altLang="zh-CN" sz="2000" dirty="0"/>
          </a:p>
        </p:txBody>
      </p:sp>
      <p:sp>
        <p:nvSpPr>
          <p:cNvPr id="9" name="QM_6_AN.108_1#f2155fcdf.blank?vja=1&amp;pid=95d2e84a1&amp;color=0,0,0&amp;vpa=57&amp;vtp=1"/>
          <p:cNvSpPr/>
          <p:nvPr/>
        </p:nvSpPr>
        <p:spPr>
          <a:xfrm>
            <a:off x="4520311" y="4326905"/>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0" name="QM_6_AN.109_1#f2155fcdf.blank?vja=1&amp;pid=95d2e84a1&amp;color=0,0,0&amp;vpa=58&amp;vtp=1"/>
          <p:cNvSpPr/>
          <p:nvPr/>
        </p:nvSpPr>
        <p:spPr>
          <a:xfrm>
            <a:off x="2719245" y="4658614"/>
            <a:ext cx="1296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raining</a:t>
            </a:r>
            <a:endParaRPr lang="en-US" altLang="zh-CN" sz="2000" dirty="0"/>
          </a:p>
        </p:txBody>
      </p:sp>
      <p:sp>
        <p:nvSpPr>
          <p:cNvPr id="11" name="QM_6_AN.110_1#f2155fcdf.blank?vja=1&amp;pid=95d2e84a1&amp;color=0,0,0&amp;vpa=59&amp;vtp=1"/>
          <p:cNvSpPr/>
          <p:nvPr/>
        </p:nvSpPr>
        <p:spPr>
          <a:xfrm>
            <a:off x="3471418" y="4978186"/>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12" name="QM_6_AN.111_1#f2155fcdf.blank?vja=1&amp;pid=95d2e84a1&amp;color=0,0,0&amp;vpa=60&amp;vtp=1"/>
          <p:cNvSpPr/>
          <p:nvPr/>
        </p:nvSpPr>
        <p:spPr>
          <a:xfrm>
            <a:off x="3198708" y="5717153"/>
            <a:ext cx="1325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painted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150.xml><?xml version="1.0" encoding="utf-8"?>
<p:sld xmlns:a="http://schemas.openxmlformats.org/drawingml/2006/main" xmlns:r="http://schemas.openxmlformats.org/officeDocument/2006/relationships" xmlns:p="http://schemas.openxmlformats.org/presentationml/2006/main">
  <p:cSld name="Slide 153&amp;si=153">
    <p:spTree>
      <p:nvGrpSpPr>
        <p:cNvPr id="1" name=""/>
        <p:cNvGrpSpPr/>
        <p:nvPr/>
      </p:nvGrpSpPr>
      <p:grpSpPr>
        <a:xfrm>
          <a:off x="0" y="0"/>
          <a:ext cx="0" cy="0"/>
          <a:chOff x="0" y="0"/>
          <a:chExt cx="0" cy="0"/>
        </a:xfrm>
      </p:grpSpPr>
      <p:sp>
        <p:nvSpPr>
          <p:cNvPr id="2" name="QC_6_BD.676_1#5008a6d95?vja=1&amp;pid=7985c046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77_1#5008a6d95.bracket?vja=1&amp;pid=7985c046d&amp;color=0,0,0&amp;vpa=288&amp;vtp=1"/>
          <p:cNvSpPr/>
          <p:nvPr/>
        </p:nvSpPr>
        <p:spPr>
          <a:xfrm>
            <a:off x="58531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676_2#5008a6d95.choices?vja=1&amp;pid=7985c046d&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troubles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endParaRPr lang="en-US" altLang="zh-CN" sz="2000" dirty="0"/>
          </a:p>
        </p:txBody>
      </p:sp>
      <p:sp>
        <p:nvSpPr>
          <p:cNvPr id="5" name="QC_6_AS.678_1#5008a6d95?vja=1&amp;pid=7985c046d&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主旨大意题。根据第四段内容，尤其是首句“In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smell.”可知，本段主要介绍丧失嗅觉带来的日常麻烦，如无法体验尝试新食谱带来的乐趣、难以判断食物是否烧焦等，故选A项。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1.xml><?xml version="1.0" encoding="utf-8"?>
<p:sld xmlns:a="http://schemas.openxmlformats.org/drawingml/2006/main" xmlns:r="http://schemas.openxmlformats.org/officeDocument/2006/relationships" xmlns:p="http://schemas.openxmlformats.org/presentationml/2006/main">
  <p:cSld name="Slide 154&amp;si=154">
    <p:spTree>
      <p:nvGrpSpPr>
        <p:cNvPr id="1" name=""/>
        <p:cNvGrpSpPr/>
        <p:nvPr/>
      </p:nvGrpSpPr>
      <p:grpSpPr>
        <a:xfrm>
          <a:off x="0" y="0"/>
          <a:ext cx="0" cy="0"/>
          <a:chOff x="0" y="0"/>
          <a:chExt cx="0" cy="0"/>
        </a:xfrm>
      </p:grpSpPr>
      <p:sp>
        <p:nvSpPr>
          <p:cNvPr id="2" name="QC_6_BD.679_1#064641073?vja=1&amp;pid=7985c046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food?(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80_1#064641073.bracket?vja=1&amp;pid=7985c046d&amp;color=0,0,0&amp;vpa=289&amp;vtp=1"/>
          <p:cNvSpPr/>
          <p:nvPr/>
        </p:nvSpPr>
        <p:spPr>
          <a:xfrm>
            <a:off x="73613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679_2#064641073.choices?vja=1&amp;pid=7985c046d&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fast-paced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lifestyle.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.Lessened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computers.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endParaRPr lang="en-US" altLang="zh-CN" sz="2000" dirty="0"/>
          </a:p>
        </p:txBody>
      </p:sp>
      <p:sp>
        <p:nvSpPr>
          <p:cNvPr id="5" name="QC_6_AS.681_1#064641073?vja=1&amp;pid=7985c046d&amp;color=0,0,0&amp;vtp=1"/>
          <p:cNvSpPr/>
          <p:nvPr/>
        </p:nvSpPr>
        <p:spPr>
          <a:xfrm>
            <a:off x="722376" y="2077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细节理解题。根据最后一段中的“Due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rapid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society,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groceries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computer,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arrive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wrapped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neither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thful.”可知，由于现代社会的快节奏，我们通过电脑、手机来订购食品，我们拿到的就是被包裹在塑料包装中的东西，在吃第一口之前，我们既闻不到也看不见这些食物，这导致了我们失去与食物的感官联系。由此可知，现代快节奏的生活方式使人们失去了与食物的感官联系，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2.xml><?xml version="1.0" encoding="utf-8"?>
<p:sld xmlns:a="http://schemas.openxmlformats.org/drawingml/2006/main" xmlns:r="http://schemas.openxmlformats.org/officeDocument/2006/relationships" xmlns:p="http://schemas.openxmlformats.org/presentationml/2006/main">
  <p:cSld name="Slide 156&amp;si=156">
    <p:spTree>
      <p:nvGrpSpPr>
        <p:cNvPr id="1" name=""/>
        <p:cNvGrpSpPr/>
        <p:nvPr/>
      </p:nvGrpSpPr>
      <p:grpSpPr>
        <a:xfrm>
          <a:off x="0" y="0"/>
          <a:ext cx="0" cy="0"/>
          <a:chOff x="0" y="0"/>
          <a:chExt cx="0" cy="0"/>
        </a:xfrm>
      </p:grpSpPr>
      <p:sp>
        <p:nvSpPr>
          <p:cNvPr id="2" name="QM_5_BD.682_1#0d27e1b38?vja=1&amp;pid=8f01f3039&amp;color=0,0,0&amp;vtp=1&amp;bt=1"/>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[湖南师大附中2024月考]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coyotes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（丛林狼）</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Angeles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（野猪）</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Berlin.1.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destroy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Austin,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repaired,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afraid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endParaRPr lang="en-US" altLang="zh-CN" sz="2000" dirty="0"/>
          </a:p>
          <a:p>
            <a:pPr algn="just">
              <a:lnSpc>
                <a:spcPct val="125000"/>
              </a:lnSpc>
            </a:pPr>
            <a:endParaRPr lang="en-US" altLang="zh-CN" sz="2000" dirty="0"/>
          </a:p>
        </p:txBody>
      </p:sp>
      <p:sp>
        <p:nvSpPr>
          <p:cNvPr id="3" name="QM_5_AN.683_1#0d27e1b38.blank?vja=1&amp;pid=8f01f3039&amp;color=0,0,0&amp;vpa=290&amp;vtp=1"/>
          <p:cNvSpPr/>
          <p:nvPr/>
        </p:nvSpPr>
        <p:spPr>
          <a:xfrm>
            <a:off x="1670114" y="1623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M_5_AN.684_1#0d27e1b38.blank?vja=1&amp;pid=8f01f3039&amp;color=0,0,0&amp;vpa=291&amp;vtp=1"/>
          <p:cNvSpPr/>
          <p:nvPr/>
        </p:nvSpPr>
        <p:spPr>
          <a:xfrm>
            <a:off x="1468501" y="2385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M_5_AN.685_1#0d27e1b38.blank?vja=1&amp;pid=8f01f3039&amp;color=0,0,0&amp;vpa=292&amp;vtp=1"/>
          <p:cNvSpPr/>
          <p:nvPr/>
        </p:nvSpPr>
        <p:spPr>
          <a:xfrm>
            <a:off x="4826064" y="4671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82_1#0d27e1b38?vja=1&amp;pid=8f01f3039&amp;color=0,0,0&amp;vtp=1&amp;bt=1">
            <a:extLst>
              <a:ext uri="{FF2B5EF4-FFF2-40B4-BE49-F238E27FC236}">
                <a16:creationId xmlns:a16="http://schemas.microsoft.com/office/drawing/2014/main" id="{A13A9492-145E-A0E2-B394-1F177E220E2D}"/>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Olympic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160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birds.4.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gaggle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swimming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leisurely.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endParaRPr lang="en-US" altLang="zh-CN" sz="2000" dirty="0"/>
          </a:p>
        </p:txBody>
      </p:sp>
      <p:sp>
        <p:nvSpPr>
          <p:cNvPr id="3" name="QM_5_AN.686_1#0d27e1b38.blank?vja=1&amp;pid=8f01f3039&amp;color=0,0,0&amp;vpa=293&amp;vtp=1">
            <a:extLst>
              <a:ext uri="{FF2B5EF4-FFF2-40B4-BE49-F238E27FC236}">
                <a16:creationId xmlns:a16="http://schemas.microsoft.com/office/drawing/2014/main" id="{5437E009-B9B0-0458-E2D4-C540D62F8A2C}"/>
              </a:ext>
            </a:extLst>
          </p:cNvPr>
          <p:cNvSpPr/>
          <p:nvPr/>
        </p:nvSpPr>
        <p:spPr>
          <a:xfrm>
            <a:off x="10272776"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M_5_AN.687_1#0d27e1b38.blank?vja=1&amp;pid=8f01f3039&amp;color=0,0,0&amp;vpa=294&amp;vtp=1">
            <a:extLst>
              <a:ext uri="{FF2B5EF4-FFF2-40B4-BE49-F238E27FC236}">
                <a16:creationId xmlns:a16="http://schemas.microsoft.com/office/drawing/2014/main" id="{F199E8C2-5197-C334-9A1E-BF097A5D2895}"/>
              </a:ext>
            </a:extLst>
          </p:cNvPr>
          <p:cNvSpPr/>
          <p:nvPr/>
        </p:nvSpPr>
        <p:spPr>
          <a:xfrm>
            <a:off x="5992876" y="3528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extLst>
      <p:ext uri="{BB962C8B-B14F-4D97-AF65-F5344CB8AC3E}">
        <p14:creationId xmlns:p14="http://schemas.microsoft.com/office/powerpoint/2010/main" val="40393245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4.xml><?xml version="1.0" encoding="utf-8"?>
<p:sld xmlns:a="http://schemas.openxmlformats.org/drawingml/2006/main" xmlns:r="http://schemas.openxmlformats.org/officeDocument/2006/relationships" xmlns:p="http://schemas.openxmlformats.org/presentationml/2006/main">
  <p:cSld name="Slide 157&amp;si=157">
    <p:spTree>
      <p:nvGrpSpPr>
        <p:cNvPr id="1" name=""/>
        <p:cNvGrpSpPr/>
        <p:nvPr/>
      </p:nvGrpSpPr>
      <p:grpSpPr>
        <a:xfrm>
          <a:off x="0" y="0"/>
          <a:ext cx="0" cy="0"/>
          <a:chOff x="0" y="0"/>
          <a:chExt cx="0" cy="0"/>
        </a:xfrm>
      </p:grpSpPr>
      <p:sp>
        <p:nvSpPr>
          <p:cNvPr id="2" name="QM_5_BD.688_1#0d27e1b38?vja=1&amp;pid=8f01f3039&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extinct.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zoo.</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structures.</a:t>
            </a:r>
            <a:endParaRPr lang="en-US" altLang="zh-CN" sz="2000" dirty="0"/>
          </a:p>
        </p:txBody>
      </p:sp>
      <p:sp>
        <p:nvSpPr>
          <p:cNvPr id="3" name="QM_5_EX.689_1#0d27e1b38?vja=1&amp;pid=8f01f3039&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本文是一篇说明文，主要介绍了我们要保护自然栖息地，为野生动物提供充足的生存空间。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5.xml><?xml version="1.0" encoding="utf-8"?>
<p:sld xmlns:a="http://schemas.openxmlformats.org/drawingml/2006/main" xmlns:r="http://schemas.openxmlformats.org/officeDocument/2006/relationships" xmlns:p="http://schemas.openxmlformats.org/presentationml/2006/main">
  <p:cSld name="Slide 158&amp;si=158">
    <p:spTree>
      <p:nvGrpSpPr>
        <p:cNvPr id="1" name=""/>
        <p:cNvGrpSpPr/>
        <p:nvPr/>
      </p:nvGrpSpPr>
      <p:grpSpPr>
        <a:xfrm>
          <a:off x="0" y="0"/>
          <a:ext cx="0" cy="0"/>
          <a:chOff x="0" y="0"/>
          <a:chExt cx="0" cy="0"/>
        </a:xfrm>
      </p:grpSpPr>
      <p:sp>
        <p:nvSpPr>
          <p:cNvPr id="2" name="QB_6_BD.690_1#985d6a749?vja=1&amp;pid=0d27e1b3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91_1#985d6a749.blank?vja=1&amp;pid=0d27e1b38&amp;color=0,0,0&amp;vpa=295&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6_AS.692_1#985d6a749?vja=1&amp;pid=0d27e1b38&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regular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coyotes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Angeles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Berlin.”可知，一些野生动物会到城市地区。E项（此外，许多物种也与我们共享城市空间）与上文构成递进关系，也引起下文对为野生动物提供城市生活空间的表述。故选E项。</a:t>
            </a:r>
            <a:endParaRPr lang="en-US" altLang="zh-CN" sz="2200" dirty="0"/>
          </a:p>
        </p:txBody>
      </p:sp>
      <p:sp>
        <p:nvSpPr>
          <p:cNvPr id="5" name="QB_6_BD.693_1#ac3c1e429?vja=1&amp;pid=0d27e1b38&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94_1#ac3c1e429.blank?vja=1&amp;pid=0d27e1b38&amp;color=0,0,0&amp;vpa=296&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6_AS.695_1#ac3c1e429?vja=1&amp;pid=0d27e1b38&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suitable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habitats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wildlife.”可知，下文讲述城市并不总是会为野生动物提供栖息地，而是为人类而建的，A项符合语境，空后的They与A项中的Cities相呼应。故选A项。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6.xml><?xml version="1.0" encoding="utf-8"?>
<p:sld xmlns:a="http://schemas.openxmlformats.org/drawingml/2006/main" xmlns:r="http://schemas.openxmlformats.org/officeDocument/2006/relationships" xmlns:p="http://schemas.openxmlformats.org/presentationml/2006/main">
  <p:cSld name="Slide 159&amp;si=159">
    <p:spTree>
      <p:nvGrpSpPr>
        <p:cNvPr id="1" name=""/>
        <p:cNvGrpSpPr/>
        <p:nvPr/>
      </p:nvGrpSpPr>
      <p:grpSpPr>
        <a:xfrm>
          <a:off x="0" y="0"/>
          <a:ext cx="0" cy="0"/>
          <a:chOff x="0" y="0"/>
          <a:chExt cx="0" cy="0"/>
        </a:xfrm>
      </p:grpSpPr>
      <p:sp>
        <p:nvSpPr>
          <p:cNvPr id="2" name="QB_6_BD.696_1#ef2c17338?vja=1&amp;pid=0d27e1b3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97_1#ef2c17338.blank?vja=1&amp;pid=0d27e1b38&amp;color=0,0,0&amp;vpa=297&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6_AS.698_1#ef2c17338?vja=1&amp;pid=0d27e1b38&amp;color=0,0,0&amp;vtp=1"/>
          <p:cNvSpPr/>
          <p:nvPr/>
        </p:nvSpPr>
        <p:spPr>
          <a:xfrm>
            <a:off x="722376" y="1315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afraid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them.”及下文“They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tourist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attraction,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night.”可知，人们从一开始害怕蝙蝠到后来使其成为旅游景点，所以人们开始重视蝙蝠，F项（现在，他们开始重视这些有翅膀的邻居）承上启下，符合语境，F项中的Now与前文中的At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first相呼应，强调对蝙蝠态度的变化。故选F项。</a:t>
            </a:r>
            <a:endParaRPr lang="en-US" altLang="zh-CN" sz="2200" dirty="0"/>
          </a:p>
        </p:txBody>
      </p:sp>
      <p:sp>
        <p:nvSpPr>
          <p:cNvPr id="5" name="QB_6_BD.699_1#fc19b7ee9?vja=1&amp;pid=0d27e1b38&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700_1#fc19b7ee9.blank?vja=1&amp;pid=0d27e1b38&amp;color=0,0,0&amp;vpa=298&amp;vtp=1"/>
          <p:cNvSpPr/>
          <p:nvPr/>
        </p:nvSpPr>
        <p:spPr>
          <a:xfrm>
            <a:off x="1024001" y="3227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B_6_AS.701_1#fc19b7ee9?vja=1&amp;pid=0d27e1b38&amp;color=0,0,0&amp;vtp=1"/>
          <p:cNvSpPr/>
          <p:nvPr/>
        </p:nvSpPr>
        <p:spPr>
          <a:xfrm>
            <a:off x="722376" y="36907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wildlife.The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zone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Beijing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160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birds.”与下文“Instead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freely.”可知，北京奥林匹克森林公园将野生动物引入城市，并且野生动物没有被关在笼子里，说明该公园与动物园不一样，D项（在很多方面，这个公园与动物园截然不同）符合语境，空后的being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cages呼应D项中的zoo。故选D项。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7.xml><?xml version="1.0" encoding="utf-8"?>
<p:sld xmlns:a="http://schemas.openxmlformats.org/drawingml/2006/main" xmlns:r="http://schemas.openxmlformats.org/officeDocument/2006/relationships" xmlns:p="http://schemas.openxmlformats.org/presentationml/2006/main">
  <p:cSld name="Slide 160&amp;si=160">
    <p:spTree>
      <p:nvGrpSpPr>
        <p:cNvPr id="1" name=""/>
        <p:cNvGrpSpPr/>
        <p:nvPr/>
      </p:nvGrpSpPr>
      <p:grpSpPr>
        <a:xfrm>
          <a:off x="0" y="0"/>
          <a:ext cx="0" cy="0"/>
          <a:chOff x="0" y="0"/>
          <a:chExt cx="0" cy="0"/>
        </a:xfrm>
      </p:grpSpPr>
      <p:sp>
        <p:nvSpPr>
          <p:cNvPr id="2" name="QB_6_BD.702_1#381e203fa?vja=1&amp;pid=0d27e1b3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703_1#381e203fa.blank?vja=1&amp;pid=0d27e1b38&amp;color=0,0,0&amp;vpa=299&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6_AS.704_1#381e203fa?vja=1&amp;pid=0d27e1b38&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”指出了人类应该采取的做法；由下文“And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endangered.”可知，空处应该与此句构成并列关系，陈述不好的后果。C项（如果我们不这样做，将会有更多的物种灭绝）与下文构成并列关系，是对不采取上文提出的恰当做法的后果所作的假设。故选C项。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8.xml><?xml version="1.0" encoding="utf-8"?>
<p:sld xmlns:a="http://schemas.openxmlformats.org/drawingml/2006/main" xmlns:r="http://schemas.openxmlformats.org/officeDocument/2006/relationships" xmlns:p="http://schemas.openxmlformats.org/presentationml/2006/main">
  <p:cSld name="Slide 162&amp;si=162">
    <p:spTree>
      <p:nvGrpSpPr>
        <p:cNvPr id="1" name=""/>
        <p:cNvGrpSpPr/>
        <p:nvPr/>
      </p:nvGrpSpPr>
      <p:grpSpPr>
        <a:xfrm>
          <a:off x="0" y="0"/>
          <a:ext cx="0" cy="0"/>
          <a:chOff x="0" y="0"/>
          <a:chExt cx="0" cy="0"/>
        </a:xfrm>
      </p:grpSpPr>
      <p:sp>
        <p:nvSpPr>
          <p:cNvPr id="2" name="QM_5_BD.705_1#db42dba46?vja=1&amp;pid=346762c64&amp;color=0,0,0&amp;vtp=1&amp;bt=1"/>
          <p:cNvSpPr/>
          <p:nvPr/>
        </p:nvSpPr>
        <p:spPr>
          <a:xfrm>
            <a:off x="722376" y="896112"/>
            <a:ext cx="10753344" cy="1490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[全国一卷2025年1月·浙江]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Manuela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Ribeiro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Bookalokal,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welcomes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Brussels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parties.</a:t>
            </a:r>
            <a:endParaRPr lang="en-US" altLang="zh-CN" sz="2000" dirty="0"/>
          </a:p>
        </p:txBody>
      </p:sp>
      <p:sp>
        <p:nvSpPr>
          <p:cNvPr id="3" name="QM_5_BD.705_2#db42dba46?vja=1&amp;pid=346762c64&amp;color=0,0,0&amp;vtp=1"/>
          <p:cNvSpPr/>
          <p:nvPr/>
        </p:nvSpPr>
        <p:spPr>
          <a:xfrm>
            <a:off x="722377" y="2420747"/>
            <a:ext cx="10749631"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Ribeiro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4&amp;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35</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Ribeiro,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hobby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parties.</a:t>
            </a:r>
            <a:endParaRPr lang="en-US" altLang="zh-CN" sz="2000" dirty="0"/>
          </a:p>
        </p:txBody>
      </p:sp>
      <p:pic>
        <p:nvPicPr>
          <p:cNvPr id="4" name="QM_5_BD.705_2#db42dba46?vja=1&amp;pid=346762c64&amp;color=0,0,0&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37251" y="2542667"/>
            <a:ext cx="91440" cy="1371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705_3#db42dba46?vja=1&amp;pid=346762c64&amp;color=0,0,0&amp;vtp=1"/>
          <p:cNvSpPr/>
          <p:nvPr/>
        </p:nvSpPr>
        <p:spPr>
          <a:xfrm>
            <a:off x="722376" y="3563747"/>
            <a:ext cx="10753344" cy="2286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Ribeiro.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Brazilian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dishes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Ribeiro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restaurant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05_3#db42dba46?vja=1&amp;pid=346762c64&amp;color=0,0,0&amp;vtp=1">
            <a:extLst>
              <a:ext uri="{FF2B5EF4-FFF2-40B4-BE49-F238E27FC236}">
                <a16:creationId xmlns:a16="http://schemas.microsoft.com/office/drawing/2014/main" id="{09B97EF6-25E3-908A-D398-722B5F952002}"/>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great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Ribeiro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endParaRPr lang="en-US" altLang="zh-CN" sz="2000" dirty="0"/>
          </a:p>
        </p:txBody>
      </p:sp>
      <p:sp>
        <p:nvSpPr>
          <p:cNvPr id="3" name="QM_5_EX.706_1#db42dba46?vja=1&amp;pid=346762c64&amp;color=0,0,0&amp;vtp=1">
            <a:extLst>
              <a:ext uri="{FF2B5EF4-FFF2-40B4-BE49-F238E27FC236}">
                <a16:creationId xmlns:a16="http://schemas.microsoft.com/office/drawing/2014/main" id="{F61AFDE5-22E8-7B59-1A55-1AB3DC7E5C8D}"/>
              </a:ext>
            </a:extLst>
          </p:cNvPr>
          <p:cNvSpPr/>
          <p:nvPr/>
        </p:nvSpPr>
        <p:spPr>
          <a:xfrm>
            <a:off x="722376" y="2052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本文主要讲述了一位老师利用社交媒体平台，将其烹饪爱好变成一种新型社交方式的故事。</a:t>
            </a:r>
            <a:endParaRPr lang="en-US" altLang="zh-CN" sz="2000" dirty="0"/>
          </a:p>
        </p:txBody>
      </p:sp>
    </p:spTree>
    <p:extLst>
      <p:ext uri="{BB962C8B-B14F-4D97-AF65-F5344CB8AC3E}">
        <p14:creationId xmlns:p14="http://schemas.microsoft.com/office/powerpoint/2010/main" val="25237965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12_1#e84930f41?vja=1&amp;pid=f2155fcd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7_AN.113_1#e84930f41.blank?vja=1&amp;pid=f2155fcdf&amp;color=0,0,0&amp;vpa=61&amp;vtp=1"/>
          <p:cNvSpPr/>
          <p:nvPr/>
        </p:nvSpPr>
        <p:spPr>
          <a:xfrm>
            <a:off x="1011301" y="845313"/>
            <a:ext cx="647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living</a:t>
            </a:r>
            <a:endParaRPr lang="en-US" altLang="zh-CN" sz="2000" dirty="0"/>
          </a:p>
        </p:txBody>
      </p:sp>
      <p:sp>
        <p:nvSpPr>
          <p:cNvPr id="4" name="QB_7_AS.114_1#e84930f41?vja=1&amp;pid=f2155fcdf&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本句为含有定语从句的主从复合句，主句为there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be句式，句中已有be动词were，且设空处与其之间无连词连接，因此设空处应填非谓语动词作后置定语，修饰Sue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Johnsy，Sue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Johnsy和live之间是逻辑上的主动关系，故用现在分词living。</a:t>
            </a:r>
            <a:endParaRPr lang="en-US" altLang="zh-CN" sz="2200" dirty="0"/>
          </a:p>
        </p:txBody>
      </p:sp>
      <p:sp>
        <p:nvSpPr>
          <p:cNvPr id="5" name="QB_7_BD.115_1#6bbdd8006?vja=1&amp;pid=f2155fcdf&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116_1#6bbdd8006.blank?vja=1&amp;pid=f2155fcdf&amp;color=0,0,0&amp;vpa=62&amp;vtp=1"/>
          <p:cNvSpPr/>
          <p:nvPr/>
        </p:nvSpPr>
        <p:spPr>
          <a:xfrm>
            <a:off x="998601" y="2465959"/>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called</a:t>
            </a:r>
            <a:endParaRPr lang="en-US" altLang="zh-CN" sz="2000" dirty="0"/>
          </a:p>
        </p:txBody>
      </p:sp>
      <p:sp>
        <p:nvSpPr>
          <p:cNvPr id="7" name="QB_7_AS.117_1#6bbdd8006?vja=1&amp;pid=f2155fcdf&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句子谓语动词为arrived和placed，此处应填非谓语动词作后置定语。a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stranger和call之间是逻辑上的被动关系，故用过去分词called。</a:t>
            </a:r>
            <a:endParaRPr lang="en-US" altLang="zh-CN" sz="2200" dirty="0"/>
          </a:p>
        </p:txBody>
      </p:sp>
      <p:sp>
        <p:nvSpPr>
          <p:cNvPr id="8" name="QB_7_BD.118_1#b09cbb1ec?vja=1&amp;pid=f2155fcdf&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9" name="QB_7_AN.119_1#b09cbb1ec.blank?vja=1&amp;pid=f2155fcdf&amp;color=0,0,0&amp;vpa=63&amp;vtp=1"/>
          <p:cNvSpPr/>
          <p:nvPr/>
        </p:nvSpPr>
        <p:spPr>
          <a:xfrm>
            <a:off x="1036701" y="3697859"/>
            <a:ext cx="592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After</a:t>
            </a:r>
            <a:endParaRPr lang="en-US" altLang="zh-CN" sz="2000" dirty="0"/>
          </a:p>
        </p:txBody>
      </p:sp>
      <p:sp>
        <p:nvSpPr>
          <p:cNvPr id="10" name="QB_7_AS.120_1#b09cbb1ec?vja=1&amp;pid=f2155fcdf&amp;color=0,0,0&amp;vtp=1"/>
          <p:cNvSpPr/>
          <p:nvPr/>
        </p:nvSpPr>
        <p:spPr>
          <a:xfrm>
            <a:off x="722376" y="4119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由时间先后关系可知，此处表示“在医生检查之后”，故用连词After引导时间状语从句。</a:t>
            </a:r>
            <a:endParaRPr lang="en-US" altLang="zh-CN" sz="2200" dirty="0"/>
          </a:p>
        </p:txBody>
      </p:sp>
      <p:sp>
        <p:nvSpPr>
          <p:cNvPr id="11" name="QB_7_BD.121_1#e99a63f66?vja=1&amp;pid=f2155fcdf&amp;color=0,0,0&amp;vtp=1"/>
          <p:cNvSpPr/>
          <p:nvPr/>
        </p:nvSpPr>
        <p:spPr>
          <a:xfrm>
            <a:off x="722376" y="45085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2" name="QB_7_AN.122_1#e99a63f66.blank?vja=1&amp;pid=f2155fcdf&amp;color=0,0,0&amp;vpa=64&amp;vtp=1"/>
          <p:cNvSpPr/>
          <p:nvPr/>
        </p:nvSpPr>
        <p:spPr>
          <a:xfrm>
            <a:off x="1011301" y="4470400"/>
            <a:ext cx="901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think</a:t>
            </a:r>
            <a:endParaRPr lang="en-US" altLang="zh-CN" sz="2000" dirty="0"/>
          </a:p>
        </p:txBody>
      </p:sp>
      <p:sp>
        <p:nvSpPr>
          <p:cNvPr id="13" name="QB_7_AS.123_1#e99a63f66?vja=1&amp;pid=f2155fcdf&amp;color=0,0,0&amp;vtp=1"/>
          <p:cNvSpPr/>
          <p:nvPr/>
        </p:nvSpPr>
        <p:spPr>
          <a:xfrm>
            <a:off x="722376" y="48938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encourage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sth意为“鼓励某人做某事”。</a:t>
            </a:r>
            <a:endParaRPr lang="en-US" altLang="zh-CN" sz="2200" dirty="0"/>
          </a:p>
        </p:txBody>
      </p:sp>
      <p:sp>
        <p:nvSpPr>
          <p:cNvPr id="14" name="QB_7_BD.124_1#6b3b46267?vja=1&amp;pid=f2155fcdf&amp;color=0,0,0&amp;vtp=1"/>
          <p:cNvSpPr/>
          <p:nvPr/>
        </p:nvSpPr>
        <p:spPr>
          <a:xfrm>
            <a:off x="722376" y="52832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15" name="QB_7_AN.125_1#6b3b46267.blank?vja=1&amp;pid=f2155fcdf&amp;color=0,0,0&amp;vpa=65&amp;vtp=1"/>
          <p:cNvSpPr/>
          <p:nvPr/>
        </p:nvSpPr>
        <p:spPr>
          <a:xfrm>
            <a:off x="1049401" y="5232400"/>
            <a:ext cx="1069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extremely</a:t>
            </a:r>
            <a:endParaRPr lang="en-US" altLang="zh-CN" sz="2000" dirty="0"/>
          </a:p>
        </p:txBody>
      </p:sp>
      <p:sp>
        <p:nvSpPr>
          <p:cNvPr id="16" name="QB_7_AS.126_1#6b3b46267?vja=1&amp;pid=f2155fcdf&amp;color=0,0,0&amp;vtp=1"/>
          <p:cNvSpPr/>
          <p:nvPr/>
        </p:nvSpPr>
        <p:spPr>
          <a:xfrm>
            <a:off x="722376" y="56685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设空处修饰形容词desperate，应用副词。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60.xml><?xml version="1.0" encoding="utf-8"?>
<p:sld xmlns:a="http://schemas.openxmlformats.org/drawingml/2006/main" xmlns:r="http://schemas.openxmlformats.org/officeDocument/2006/relationships" xmlns:p="http://schemas.openxmlformats.org/presentationml/2006/main">
  <p:cSld name="Slide 163&amp;si=163">
    <p:spTree>
      <p:nvGrpSpPr>
        <p:cNvPr id="1" name=""/>
        <p:cNvGrpSpPr/>
        <p:nvPr/>
      </p:nvGrpSpPr>
      <p:grpSpPr>
        <a:xfrm>
          <a:off x="0" y="0"/>
          <a:ext cx="0" cy="0"/>
          <a:chOff x="0" y="0"/>
          <a:chExt cx="0" cy="0"/>
        </a:xfrm>
      </p:grpSpPr>
      <p:sp>
        <p:nvSpPr>
          <p:cNvPr id="2" name="QC_6_BD.707_1#46bb15d95.choices?vja=1&amp;pid=db42dba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.reading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B.traveling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C.cooking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.teaching</a:t>
            </a:r>
            <a:endParaRPr lang="en-US" altLang="zh-CN" sz="2000" dirty="0"/>
          </a:p>
        </p:txBody>
      </p:sp>
      <p:sp>
        <p:nvSpPr>
          <p:cNvPr id="3" name="QC_6_AN.708_1#46bb15d95.bracket?vja=1&amp;pid=db42dba46&amp;color=0,0,0&amp;vpa=300&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709_1#46bb15d95?vja=1&amp;pid=db42dba46&amp;color=0,0,0&amp;vtp=1"/>
          <p:cNvSpPr/>
          <p:nvPr/>
        </p:nvSpPr>
        <p:spPr>
          <a:xfrm>
            <a:off x="722376" y="1315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根据下文的dinner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parties、a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three-course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meal与“her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hobby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recipes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parties”可推知，里贝罗的健康爱好是烹饪。cooking意为“烹饪”，符合语境。</a:t>
            </a:r>
            <a:endParaRPr lang="en-US" altLang="zh-CN" sz="2200" dirty="0"/>
          </a:p>
        </p:txBody>
      </p:sp>
      <p:sp>
        <p:nvSpPr>
          <p:cNvPr id="5" name="QC_6_BD.710_1#d6a2371ce.choices?vja=1&amp;pid=db42dba46&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.hobby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B.energy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C.education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.money</a:t>
            </a:r>
            <a:endParaRPr lang="en-US" altLang="zh-CN" sz="2000" dirty="0"/>
          </a:p>
        </p:txBody>
      </p:sp>
      <p:sp>
        <p:nvSpPr>
          <p:cNvPr id="6" name="QC_6_AN.711_1#d6a2371ce.bracket?vja=1&amp;pid=db42dba46&amp;color=0,0,0&amp;vpa=301&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712_1#d6a2371ce?vja=1&amp;pid=db42dba46&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根据上文提到的a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addiction以及下文her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hobby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food可推测，这里说的是她决定是时候好好利用自己的爱好了。hobby意为“爱好”，符合语境。education意为“教育”。</a:t>
            </a:r>
            <a:endParaRPr lang="en-US" altLang="zh-CN" sz="2200" dirty="0"/>
          </a:p>
        </p:txBody>
      </p:sp>
      <p:sp>
        <p:nvSpPr>
          <p:cNvPr id="8" name="QC_6_BD.713_1#d39edf2f0.choices?vja=1&amp;pid=db42dba46&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.coworkers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B.students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C.relatives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.strangers</a:t>
            </a:r>
            <a:endParaRPr lang="en-US" altLang="zh-CN" sz="2000" dirty="0"/>
          </a:p>
        </p:txBody>
      </p:sp>
      <p:sp>
        <p:nvSpPr>
          <p:cNvPr id="9" name="QC_6_AN.714_1#d39edf2f0.bracket?vja=1&amp;pid=db42dba46&amp;color=0,0,0&amp;vpa=302&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6_AS.715_1#d39edf2f0?vja=1&amp;pid=db42dba46&amp;color=0,0,0&amp;vtp=1"/>
          <p:cNvSpPr/>
          <p:nvPr/>
        </p:nvSpPr>
        <p:spPr>
          <a:xfrm>
            <a:off x="722376" y="4160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signed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website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Bookalokal以及下文的It’s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people可知，里贝罗是在网站上注册并组织活动，且有机会见到不认识的人，故可推知，她应是欢迎陌生人来到她的公寓参加宴会。stranger意为“陌生人”，符合语境。coworker意为“同事”；relative意为“亲戚”。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1.xml><?xml version="1.0" encoding="utf-8"?>
<p:sld xmlns:a="http://schemas.openxmlformats.org/drawingml/2006/main" xmlns:r="http://schemas.openxmlformats.org/officeDocument/2006/relationships" xmlns:p="http://schemas.openxmlformats.org/presentationml/2006/main">
  <p:cSld name="Slide 164&amp;si=164">
    <p:spTree>
      <p:nvGrpSpPr>
        <p:cNvPr id="1" name=""/>
        <p:cNvGrpSpPr/>
        <p:nvPr/>
      </p:nvGrpSpPr>
      <p:grpSpPr>
        <a:xfrm>
          <a:off x="0" y="0"/>
          <a:ext cx="0" cy="0"/>
          <a:chOff x="0" y="0"/>
          <a:chExt cx="0" cy="0"/>
        </a:xfrm>
      </p:grpSpPr>
      <p:sp>
        <p:nvSpPr>
          <p:cNvPr id="2" name="QC_6_BD.716_1#72e33c4f6.choices?vja=1&amp;pid=db42dba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.pays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B.charges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C.owes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.raises</a:t>
            </a:r>
            <a:endParaRPr lang="en-US" altLang="zh-CN" sz="2000" dirty="0"/>
          </a:p>
        </p:txBody>
      </p:sp>
      <p:sp>
        <p:nvSpPr>
          <p:cNvPr id="3" name="QC_6_AN.717_1#72e33c4f6.bracket?vja=1&amp;pid=db42dba46&amp;color=0,0,0&amp;vpa=303&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718_1#72e33c4f6?vja=1&amp;pid=db42dba46&amp;color=0,0,0&amp;vtp=1"/>
          <p:cNvSpPr/>
          <p:nvPr/>
        </p:nvSpPr>
        <p:spPr>
          <a:xfrm>
            <a:off x="722377" y="1315847"/>
            <a:ext cx="10749631"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根据上文语境可知，里贝罗每周在公寓里举办两次宴会；再结合设空处后的</a:t>
            </a: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5&amp;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0" i="0">
                <a:solidFill>
                  <a:srgbClr val="385723"/>
                </a:solidFill>
                <a:latin typeface="Times New Roman" pitchFamily="34" charset="0"/>
                <a:ea typeface="微软雅黑" pitchFamily="34" charset="-122"/>
                <a:cs typeface="Times New Roman" pitchFamily="34" charset="-120"/>
              </a:rPr>
              <a:t>35</a:t>
            </a:r>
            <a:r>
              <a:rPr lang="en-US" altLang="zh-CN" sz="2000" b="0" i="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three-course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meal可推知，这里描述的是她针对提供的通常有三道菜的一顿饭向每人收取的费用。charge意为“收费”，符合语境。owe意为“欠（钱）”；raise意为“筹集，提高”。</a:t>
            </a:r>
            <a:endParaRPr lang="en-US" altLang="zh-CN" sz="2200" dirty="0"/>
          </a:p>
        </p:txBody>
      </p:sp>
      <p:pic>
        <p:nvPicPr>
          <p:cNvPr id="5" name="QC_6_AS.718_1#72e33c4f6?vja=1&amp;pid=db42dba46&amp;color=0,0,0&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20498" y="1465961"/>
            <a:ext cx="82296" cy="1188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62.xml><?xml version="1.0" encoding="utf-8"?>
<p:sld xmlns:a="http://schemas.openxmlformats.org/drawingml/2006/main" xmlns:r="http://schemas.openxmlformats.org/officeDocument/2006/relationships" xmlns:p="http://schemas.openxmlformats.org/presentationml/2006/main">
  <p:cSld name="Slide 165&amp;si=165">
    <p:spTree>
      <p:nvGrpSpPr>
        <p:cNvPr id="1" name=""/>
        <p:cNvGrpSpPr/>
        <p:nvPr/>
      </p:nvGrpSpPr>
      <p:grpSpPr>
        <a:xfrm>
          <a:off x="0" y="0"/>
          <a:ext cx="0" cy="0"/>
          <a:chOff x="0" y="0"/>
          <a:chExt cx="0" cy="0"/>
        </a:xfrm>
      </p:grpSpPr>
      <p:sp>
        <p:nvSpPr>
          <p:cNvPr id="2" name="QC_6_AS.718_2#72e33c4f6?vja=1&amp;pid=db42dba46&amp;color=0,0,0&amp;mp=1&amp;vtp=1&amp;bt=1"/>
          <p:cNvSpPr/>
          <p:nvPr/>
        </p:nvSpPr>
        <p:spPr>
          <a:xfrm>
            <a:off x="722376" y="900000"/>
            <a:ext cx="10753344" cy="3780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charge一词多义</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.&amp;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.收费；要价。如：The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restaurant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dinner.这家餐馆收取了20英镑的餐费。</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.控告；起诉。如：He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stealing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car.他因盗窃汽车被起诉。</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（3）</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.向</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方向冲去。如：He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office.他破门而入，进了我母亲的办公室。</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（4）</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.&amp;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.（给</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）充电。如：Before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battery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charged.电池使用前必须充电。</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（5）</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.要价；收费。如：Delivery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charge.免费送货。</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（6）</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.［U］主管；职责。如：She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day-to-day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running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business.她负责掌管企业的日常运营。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3.xml><?xml version="1.0" encoding="utf-8"?>
<p:sld xmlns:a="http://schemas.openxmlformats.org/drawingml/2006/main" xmlns:r="http://schemas.openxmlformats.org/officeDocument/2006/relationships" xmlns:p="http://schemas.openxmlformats.org/presentationml/2006/main">
  <p:cSld name="Slide 166&amp;si=166">
    <p:spTree>
      <p:nvGrpSpPr>
        <p:cNvPr id="1" name=""/>
        <p:cNvGrpSpPr/>
        <p:nvPr/>
      </p:nvGrpSpPr>
      <p:grpSpPr>
        <a:xfrm>
          <a:off x="0" y="0"/>
          <a:ext cx="0" cy="0"/>
          <a:chOff x="0" y="0"/>
          <a:chExt cx="0" cy="0"/>
        </a:xfrm>
      </p:grpSpPr>
      <p:sp>
        <p:nvSpPr>
          <p:cNvPr id="2" name="QC_6_BD.719_1#d87425b36.choices?vja=1&amp;pid=db42dba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.pursuing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B.choosing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C.discussing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.changing</a:t>
            </a:r>
            <a:endParaRPr lang="en-US" altLang="zh-CN" sz="2000" dirty="0"/>
          </a:p>
        </p:txBody>
      </p:sp>
      <p:sp>
        <p:nvSpPr>
          <p:cNvPr id="3" name="QC_6_AN.720_1#d87425b36.bracket?vja=1&amp;pid=db42dba46&amp;color=0,0,0&amp;vpa=304&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721_1#d87425b36?vja=1&amp;pid=db42dba46&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结合上文语境和下文“her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hobby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recipes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parties”可知，这个平台让里贝罗能够去追求自己的爱好。pursue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意为“追求”，符合语境。</a:t>
            </a:r>
            <a:endParaRPr lang="en-US" altLang="zh-CN" sz="2200" dirty="0"/>
          </a:p>
        </p:txBody>
      </p:sp>
      <p:sp>
        <p:nvSpPr>
          <p:cNvPr id="5" name="QC_6_BD.722_1#dc99d23aa.choices?vja=1&amp;pid=db42dba46&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passing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trying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going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endParaRPr lang="en-US" altLang="zh-CN" sz="2000" dirty="0"/>
          </a:p>
        </p:txBody>
      </p:sp>
      <p:sp>
        <p:nvSpPr>
          <p:cNvPr id="6" name="QC_6_AN.723_1#dc99d23aa.bracket?vja=1&amp;pid=db42dba46&amp;color=0,0,0&amp;vpa=305&amp;vtp=1"/>
          <p:cNvSpPr/>
          <p:nvPr/>
        </p:nvSpPr>
        <p:spPr>
          <a:xfrm>
            <a:off x="1176401" y="2110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724_1#dc99d23aa?vja=1&amp;pid=db42dba46&amp;color=0,0,0&amp;vtp=1"/>
          <p:cNvSpPr/>
          <p:nvPr/>
        </p:nvSpPr>
        <p:spPr>
          <a:xfrm>
            <a:off x="722376" y="25350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根据下文的“Sometimes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Brazilian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courses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favorite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beers.”和“realise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freedom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no”可推断，里贝罗烹饪时会进行创新，不断尝试新菜谱。try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out意为“尝试；试验”，符合语境。pass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on意为“传递”；go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over意为“仔细考虑”；take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down意为“记录”。</a:t>
            </a:r>
            <a:endParaRPr lang="en-US" altLang="zh-CN" sz="2200" dirty="0"/>
          </a:p>
        </p:txBody>
      </p:sp>
      <p:sp>
        <p:nvSpPr>
          <p:cNvPr id="8" name="QC_6_BD.725_1#58a6d83e1.choices?vja=1&amp;pid=db42dba46&amp;color=0,0,0&amp;vtp=1"/>
          <p:cNvSpPr/>
          <p:nvPr/>
        </p:nvSpPr>
        <p:spPr>
          <a:xfrm>
            <a:off x="722376" y="44725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.hire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B.help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C.meet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.train</a:t>
            </a:r>
            <a:endParaRPr lang="en-US" altLang="zh-CN" sz="2000" dirty="0"/>
          </a:p>
        </p:txBody>
      </p:sp>
      <p:sp>
        <p:nvSpPr>
          <p:cNvPr id="9" name="QC_6_AN.726_1#58a6d83e1.bracket?vja=1&amp;pid=db42dba46&amp;color=0,0,0&amp;vpa=306&amp;vtp=1"/>
          <p:cNvSpPr/>
          <p:nvPr/>
        </p:nvSpPr>
        <p:spPr>
          <a:xfrm>
            <a:off x="1176401" y="4472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727_1#58a6d83e1?vja=1&amp;pid=db42dba46&amp;color=0,0,0&amp;vtp=1"/>
          <p:cNvSpPr/>
          <p:nvPr/>
        </p:nvSpPr>
        <p:spPr>
          <a:xfrm>
            <a:off x="722376" y="4897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根据上文语境可知，里贝罗在网站上邀请他人来参加宴会，这是结识新朋友的大好机会。meet意为“结识；遇见”，meet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people意为“结识新朋友”，符合语境。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4.xml><?xml version="1.0" encoding="utf-8"?>
<p:sld xmlns:a="http://schemas.openxmlformats.org/drawingml/2006/main" xmlns:r="http://schemas.openxmlformats.org/officeDocument/2006/relationships" xmlns:p="http://schemas.openxmlformats.org/presentationml/2006/main">
  <p:cSld name="Slide 167&amp;si=167">
    <p:spTree>
      <p:nvGrpSpPr>
        <p:cNvPr id="1" name=""/>
        <p:cNvGrpSpPr/>
        <p:nvPr/>
      </p:nvGrpSpPr>
      <p:grpSpPr>
        <a:xfrm>
          <a:off x="0" y="0"/>
          <a:ext cx="0" cy="0"/>
          <a:chOff x="0" y="0"/>
          <a:chExt cx="0" cy="0"/>
        </a:xfrm>
      </p:grpSpPr>
      <p:sp>
        <p:nvSpPr>
          <p:cNvPr id="2" name="QC_6_BD.728_1#734c66ac8.choices?vja=1&amp;pid=db42dba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addition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return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honor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endParaRPr lang="en-US" altLang="zh-CN" sz="2000" dirty="0"/>
          </a:p>
        </p:txBody>
      </p:sp>
      <p:sp>
        <p:nvSpPr>
          <p:cNvPr id="3" name="QC_6_AN.729_1#734c66ac8.bracket?vja=1&amp;pid=db42dba46&amp;color=0,0,0&amp;vpa=307&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730_1#734c66ac8?vja=1&amp;pid=db42dba46&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Brazilian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dishes和空后的her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home并结合选项可推知，她有时做传统巴西菜肴是为了纪念自己的家乡。in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honor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of意为“为了纪念”，符合语境。in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之外”；in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for意为“作为对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的回报”；in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一致”。</a:t>
            </a:r>
            <a:endParaRPr lang="en-US" altLang="zh-CN" sz="2200" dirty="0"/>
          </a:p>
        </p:txBody>
      </p:sp>
      <p:sp>
        <p:nvSpPr>
          <p:cNvPr id="5" name="QC_6_BD.731_1#5abb537c1.choices?vja=1&amp;pid=db42dba46&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.replaces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B.tastes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C.orders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.pairs</a:t>
            </a:r>
            <a:endParaRPr lang="en-US" altLang="zh-CN" sz="2000" dirty="0"/>
          </a:p>
        </p:txBody>
      </p:sp>
      <p:sp>
        <p:nvSpPr>
          <p:cNvPr id="6" name="QC_6_AN.732_1#5abb537c1.bracket?vja=1&amp;pid=db42dba46&amp;color=0,0,0&amp;vpa=308&amp;vtp=1"/>
          <p:cNvSpPr/>
          <p:nvPr/>
        </p:nvSpPr>
        <p:spPr>
          <a:xfrm>
            <a:off x="1176401"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733_1#5abb537c1?vja=1&amp;pid=db42dba46&amp;color=0,0,0&amp;vtp=1"/>
          <p:cNvSpPr/>
          <p:nvPr/>
        </p:nvSpPr>
        <p:spPr>
          <a:xfrm>
            <a:off x="722376" y="2916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根据下文dinner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courses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favorite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beers可知，这里表示里贝罗将菜肴和她最喜欢的啤酒搭配在一起。pair意为“配对”，符合语境。replace意为“代替”。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65.xml><?xml version="1.0" encoding="utf-8"?>
<p:sld xmlns:a="http://schemas.openxmlformats.org/drawingml/2006/main" xmlns:r="http://schemas.openxmlformats.org/officeDocument/2006/relationships" xmlns:p="http://schemas.openxmlformats.org/presentationml/2006/main">
  <p:cSld name="Slide 168&amp;si=168">
    <p:spTree>
      <p:nvGrpSpPr>
        <p:cNvPr id="1" name=""/>
        <p:cNvGrpSpPr/>
        <p:nvPr/>
      </p:nvGrpSpPr>
      <p:grpSpPr>
        <a:xfrm>
          <a:off x="0" y="0"/>
          <a:ext cx="0" cy="0"/>
          <a:chOff x="0" y="0"/>
          <a:chExt cx="0" cy="0"/>
        </a:xfrm>
      </p:grpSpPr>
      <p:sp>
        <p:nvSpPr>
          <p:cNvPr id="2" name="QC_6_AS.733_2#5abb537c1?vja=1&amp;pid=db42dba46&amp;color=0,0,0&amp;mp=1&amp;vtp=1&amp;bt=1"/>
          <p:cNvSpPr/>
          <p:nvPr/>
        </p:nvSpPr>
        <p:spPr>
          <a:xfrm>
            <a:off x="722376" y="900000"/>
            <a:ext cx="10753344" cy="2256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pair一词多义</a:t>
            </a:r>
            <a:endParaRPr lang="en-US" altLang="zh-CN" sz="2000" dirty="0"/>
          </a:p>
          <a:p>
            <a:pPr algn="l">
              <a:lnSpc>
                <a:spcPct val="125000"/>
              </a:lnSpc>
            </a:pP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.（1）一双；一对。如：I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socks.我找不到两只相配的袜子。</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（2）（一起做某事或相互关联的）两个（人），一对。</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如：The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sponsorship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businesses.两人正在寻求当地企业的赞助。</a:t>
            </a:r>
            <a:endParaRPr lang="en-US" altLang="zh-CN" sz="2000" dirty="0"/>
          </a:p>
          <a:p>
            <a:pPr algn="just">
              <a:lnSpc>
                <a:spcPct val="125000"/>
              </a:lnSpc>
            </a:pPr>
            <a:r>
              <a:rPr lang="en-US" altLang="zh-CN" sz="2000" b="0" i="1" dirty="0">
                <a:solidFill>
                  <a:srgbClr val="385723"/>
                </a:solidFill>
                <a:latin typeface="Times New Roman" pitchFamily="34" charset="0"/>
                <a:ea typeface="微软雅黑" pitchFamily="34" charset="-122"/>
                <a:cs typeface="Times New Roman" pitchFamily="34" charset="-120"/>
              </a:rPr>
              <a:t>v</a:t>
            </a:r>
            <a:r>
              <a:rPr lang="en-US" altLang="zh-CN" sz="2000" b="0" i="0" dirty="0">
                <a:solidFill>
                  <a:srgbClr val="385723"/>
                </a:solidFill>
                <a:latin typeface="Times New Roman" pitchFamily="34" charset="0"/>
                <a:ea typeface="微软雅黑" pitchFamily="34" charset="-122"/>
                <a:cs typeface="Times New Roman" pitchFamily="34" charset="-120"/>
              </a:rPr>
              <a:t>.使成对；配对。如：We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newcomer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training.我们每人和一名新手组对，帮助他们训练。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6.xml><?xml version="1.0" encoding="utf-8"?>
<p:sld xmlns:a="http://schemas.openxmlformats.org/drawingml/2006/main" xmlns:r="http://schemas.openxmlformats.org/officeDocument/2006/relationships" xmlns:p="http://schemas.openxmlformats.org/presentationml/2006/main">
  <p:cSld name="Slide 169&amp;si=169">
    <p:spTree>
      <p:nvGrpSpPr>
        <p:cNvPr id="1" name=""/>
        <p:cNvGrpSpPr/>
        <p:nvPr/>
      </p:nvGrpSpPr>
      <p:grpSpPr>
        <a:xfrm>
          <a:off x="0" y="0"/>
          <a:ext cx="0" cy="0"/>
          <a:chOff x="0" y="0"/>
          <a:chExt cx="0" cy="0"/>
        </a:xfrm>
      </p:grpSpPr>
      <p:sp>
        <p:nvSpPr>
          <p:cNvPr id="2" name="QC_6_BD.734_1#dc8033e61.choices?vja=1&amp;pid=db42dba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.opposed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B.related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C.subject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.vital</a:t>
            </a:r>
            <a:endParaRPr lang="en-US" altLang="zh-CN" sz="2000" dirty="0"/>
          </a:p>
        </p:txBody>
      </p:sp>
      <p:sp>
        <p:nvSpPr>
          <p:cNvPr id="3" name="QC_6_AN.735_1#dc8033e61.bracket?vja=1&amp;pid=db42dba46&amp;color=0,0,0&amp;vpa=309&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736_1#dc8033e61?vja=1&amp;pid=db42dba46&amp;color=0,0,0&amp;vtp=1"/>
          <p:cNvSpPr/>
          <p:nvPr/>
        </p:nvSpPr>
        <p:spPr>
          <a:xfrm>
            <a:off x="722376" y="1315847"/>
            <a:ext cx="10753344" cy="2290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根据上文的realise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freedom及语境可知，里贝罗举办宴会，在烹饪时有很大的自由发挥空间，且会进行创新；再根据下文“the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____”可知，下文所述内容与空前内容形成鲜明的对比。由此可推知，此处应是在强调里贝罗的宴会与一般餐馆的不同之处。as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to是固定短语，意为“与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相反，相对于”，符合语境。related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有关”；subject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to意为“易受</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影响”；vital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至关重要”。</a:t>
            </a:r>
            <a:endParaRPr lang="en-US" altLang="zh-CN" sz="2200" dirty="0"/>
          </a:p>
        </p:txBody>
      </p:sp>
      <p:sp>
        <p:nvSpPr>
          <p:cNvPr id="5" name="QC_6_BD.737_1#3f01fa2b6.choices?vja=1&amp;pid=db42dba46&amp;color=0,0,0&amp;vtp=1"/>
          <p:cNvSpPr/>
          <p:nvPr/>
        </p:nvSpPr>
        <p:spPr>
          <a:xfrm>
            <a:off x="722376" y="3634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.invaluable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B.impersonal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C.unsuitable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.unprofessional</a:t>
            </a:r>
            <a:endParaRPr lang="en-US" altLang="zh-CN" sz="2000" dirty="0"/>
          </a:p>
        </p:txBody>
      </p:sp>
      <p:sp>
        <p:nvSpPr>
          <p:cNvPr id="6" name="QC_6_AN.738_1#3f01fa2b6.bracket?vja=1&amp;pid=db42dba46&amp;color=0,0,0&amp;vpa=310&amp;vtp=1"/>
          <p:cNvSpPr/>
          <p:nvPr/>
        </p:nvSpPr>
        <p:spPr>
          <a:xfrm>
            <a:off x="1294003" y="3634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739_1#3f01fa2b6?vja=1&amp;pid=db42dba46&amp;color=0,0,0&amp;vtp=1"/>
          <p:cNvSpPr/>
          <p:nvPr/>
        </p:nvSpPr>
        <p:spPr>
          <a:xfrm>
            <a:off x="722376" y="40590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此处是将一般的餐厅与里贝罗举办的宴会进行对比。上文强调宴会的自由度，再根据下文the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并结合常识可知，相较于里贝罗的宴会注重人际互动以及自由度，传统餐厅的服务通常标准化、流程化，这使其显得缺乏人情味。impersonal意为“没有人情味的”，符合语境。invaluable意为“极宝贵的”；unprofessional意为“违反行业准则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67.xml><?xml version="1.0" encoding="utf-8"?>
<p:sld xmlns:a="http://schemas.openxmlformats.org/drawingml/2006/main" xmlns:r="http://schemas.openxmlformats.org/officeDocument/2006/relationships" xmlns:p="http://schemas.openxmlformats.org/presentationml/2006/main">
  <p:cSld name="Slide 170&amp;si=170">
    <p:spTree>
      <p:nvGrpSpPr>
        <p:cNvPr id="1" name=""/>
        <p:cNvGrpSpPr/>
        <p:nvPr/>
      </p:nvGrpSpPr>
      <p:grpSpPr>
        <a:xfrm>
          <a:off x="0" y="0"/>
          <a:ext cx="0" cy="0"/>
          <a:chOff x="0" y="0"/>
          <a:chExt cx="0" cy="0"/>
        </a:xfrm>
      </p:grpSpPr>
      <p:sp>
        <p:nvSpPr>
          <p:cNvPr id="2" name="QC_6_BD.740_1#b9c3600c2.choices?vja=1&amp;pid=db42dba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.surprise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C.need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.problem</a:t>
            </a:r>
            <a:endParaRPr lang="en-US" altLang="zh-CN" sz="2000" dirty="0"/>
          </a:p>
        </p:txBody>
      </p:sp>
      <p:sp>
        <p:nvSpPr>
          <p:cNvPr id="3" name="QC_6_AN.741_1#b9c3600c2.bracket?vja=1&amp;pid=db42dba46&amp;color=0,0,0&amp;vpa=311&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742_1#b9c3600c2?vja=1&amp;pid=db42dba46&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recipes、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freedom和the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advance并结合常识可知，在一般的餐厅用餐，由于一切都是既定的，没有那么多的自由度，所以很难有惊喜。surprise意为“惊喜”，符合语境。</a:t>
            </a:r>
            <a:endParaRPr lang="en-US" altLang="zh-CN" sz="2200" dirty="0"/>
          </a:p>
        </p:txBody>
      </p:sp>
      <p:sp>
        <p:nvSpPr>
          <p:cNvPr id="5" name="QC_6_BD.743_1#05b8af9a6.choices?vja=1&amp;pid=db42dba46&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.lesson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B.pleasure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C.success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.challenge</a:t>
            </a:r>
            <a:endParaRPr lang="en-US" altLang="zh-CN" sz="2000" dirty="0"/>
          </a:p>
        </p:txBody>
      </p:sp>
      <p:sp>
        <p:nvSpPr>
          <p:cNvPr id="6" name="QC_6_AN.744_1#05b8af9a6.bracket?vja=1&amp;pid=db42dba46&amp;color=0,0,0&amp;vpa=312&amp;vtp=1"/>
          <p:cNvSpPr/>
          <p:nvPr/>
        </p:nvSpPr>
        <p:spPr>
          <a:xfrm>
            <a:off x="1303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745_1#05b8af9a6?vja=1&amp;pid=db42dba46&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根据空前的But和空后的for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sometimes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single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event可知，里贝罗认为举办宴会虽然有趣，但也面临着耗时的挑战。challenge意为“挑战”，符合语境。pleasure意为“乐事”；success意为“成功的人（或事物）”。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68.xml><?xml version="1.0" encoding="utf-8"?>
<p:sld xmlns:a="http://schemas.openxmlformats.org/drawingml/2006/main" xmlns:r="http://schemas.openxmlformats.org/officeDocument/2006/relationships" xmlns:p="http://schemas.openxmlformats.org/presentationml/2006/main">
  <p:cSld name="Slide 171&amp;si=171">
    <p:spTree>
      <p:nvGrpSpPr>
        <p:cNvPr id="1" name=""/>
        <p:cNvGrpSpPr/>
        <p:nvPr/>
      </p:nvGrpSpPr>
      <p:grpSpPr>
        <a:xfrm>
          <a:off x="0" y="0"/>
          <a:ext cx="0" cy="0"/>
          <a:chOff x="0" y="0"/>
          <a:chExt cx="0" cy="0"/>
        </a:xfrm>
      </p:grpSpPr>
      <p:sp>
        <p:nvSpPr>
          <p:cNvPr id="2" name="QC_6_BD.746_1#2e5fa4c51.choices?vja=1&amp;pid=db42dba46&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.celebrate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B.record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C.attend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.organise</a:t>
            </a:r>
            <a:endParaRPr lang="en-US" altLang="zh-CN" sz="2000" dirty="0"/>
          </a:p>
        </p:txBody>
      </p:sp>
      <p:sp>
        <p:nvSpPr>
          <p:cNvPr id="3" name="QC_6_AN.747_1#2e5fa4c51.bracket?vja=1&amp;pid=db42dba46&amp;color=0,0,0&amp;mp=1&amp;vpa=31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748_1#2e5fa4c51?vja=1&amp;pid=db42dba46&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根据holding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parties和it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sometimes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single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event并结合语境可推测，里贝罗应是组织宴会。organise意为“组织”，符合语境。</a:t>
            </a:r>
            <a:endParaRPr lang="en-US" altLang="zh-CN" sz="2200" dirty="0"/>
          </a:p>
        </p:txBody>
      </p:sp>
      <p:sp>
        <p:nvSpPr>
          <p:cNvPr id="5" name="QC_6_BD.749_1#198ecc72e.choices?vja=1&amp;pid=db42dba46&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.selected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B.reserved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C.evaluated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.requested</a:t>
            </a:r>
            <a:endParaRPr lang="en-US" altLang="zh-CN" sz="2000" dirty="0"/>
          </a:p>
        </p:txBody>
      </p:sp>
      <p:sp>
        <p:nvSpPr>
          <p:cNvPr id="6" name="QC_6_AN.750_1#198ecc72e.bracket?vja=1&amp;pid=db42dba46&amp;color=0,0,0&amp;vpa=314&amp;vtp=1"/>
          <p:cNvSpPr/>
          <p:nvPr/>
        </p:nvSpPr>
        <p:spPr>
          <a:xfrm>
            <a:off x="1303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751_1#198ecc72e?vja=1&amp;pid=db42dba46&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根据语境以及“This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platform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discover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experiences.”可知，这个平台不仅是为专业厨师保留的，也向那些愿意体验新事物的人开放。reserve意为“保留；预留”，符合语境。select意为“选择”；evaluate意为“评估”；request意为“请求”。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69.xml><?xml version="1.0" encoding="utf-8"?>
<p:sld xmlns:a="http://schemas.openxmlformats.org/drawingml/2006/main" xmlns:r="http://schemas.openxmlformats.org/officeDocument/2006/relationships" xmlns:p="http://schemas.openxmlformats.org/presentationml/2006/main">
  <p:cSld name="Slide 172&amp;si=172">
    <p:spTree>
      <p:nvGrpSpPr>
        <p:cNvPr id="1" name=""/>
        <p:cNvGrpSpPr/>
        <p:nvPr/>
      </p:nvGrpSpPr>
      <p:grpSpPr>
        <a:xfrm>
          <a:off x="0" y="0"/>
          <a:ext cx="0" cy="0"/>
          <a:chOff x="0" y="0"/>
          <a:chExt cx="0" cy="0"/>
        </a:xfrm>
      </p:grpSpPr>
      <p:sp>
        <p:nvSpPr>
          <p:cNvPr id="2" name="QC_6_AS.751_2#198ecc72e?vja=1&amp;pid=db42dba46&amp;color=0,0,0&amp;mp=1&amp;vtp=1&amp;bt=1"/>
          <p:cNvSpPr/>
          <p:nvPr/>
        </p:nvSpPr>
        <p:spPr>
          <a:xfrm>
            <a:off x="722376" y="900000"/>
            <a:ext cx="10753344" cy="2252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reserve熟词生义</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.储备。如：Somehow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Debbie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maintained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strength.戴比设法保持着内心的意志力。</a:t>
            </a:r>
            <a:endParaRPr lang="en-US" altLang="zh-CN" sz="2000" dirty="0"/>
          </a:p>
          <a:p>
            <a:pPr algn="just">
              <a:lnSpc>
                <a:spcPct val="125000"/>
              </a:lnSpc>
            </a:pP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.预订，预约（座位、席位、房间等）。如：I’ve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reserved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Jones.我以琼斯的名字预订了一个房间。</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.保留；预留。如：These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reserved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guests.这些座位是留给贵宾的。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BD.127_1#c62461d77?vja=1&amp;pid=f2155fcd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7_AN.128_1#c62461d77.blank?vja=1&amp;pid=f2155fcdf&amp;color=0,0,0&amp;vpa=66&amp;vtp=1"/>
          <p:cNvSpPr/>
          <p:nvPr/>
        </p:nvSpPr>
        <p:spPr>
          <a:xfrm>
            <a:off x="1024001" y="858013"/>
            <a:ext cx="633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failed</a:t>
            </a:r>
            <a:endParaRPr lang="en-US" altLang="zh-CN" sz="2000" dirty="0"/>
          </a:p>
        </p:txBody>
      </p:sp>
      <p:sp>
        <p:nvSpPr>
          <p:cNvPr id="4" name="QB_7_AS.129_1#c62461d77?vja=1&amp;pid=f2155fcdf&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设空处修饰painter，应填形容词。failed意为“失败的”。</a:t>
            </a:r>
            <a:endParaRPr lang="en-US" altLang="zh-CN" sz="2200" dirty="0"/>
          </a:p>
        </p:txBody>
      </p:sp>
      <p:sp>
        <p:nvSpPr>
          <p:cNvPr id="5" name="QB_7_BD.130_1#98d1baee1?vja=1&amp;pid=f2155fcdf&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31_1#98d1baee1.blank?vja=1&amp;pid=f2155fcdf&amp;color=0,0,0&amp;vpa=67&amp;vtp=1"/>
          <p:cNvSpPr/>
          <p:nvPr/>
        </p:nvSpPr>
        <p:spPr>
          <a:xfrm>
            <a:off x="1011301" y="16256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7" name="QB_7_AS.132_1#98d1baee1?vja=1&amp;pid=f2155fcdf&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为固定搭配，意为“认为某事/某物是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a:t>
            </a:r>
            <a:endParaRPr lang="en-US" altLang="zh-CN" sz="2200" dirty="0"/>
          </a:p>
        </p:txBody>
      </p:sp>
      <p:sp>
        <p:nvSpPr>
          <p:cNvPr id="8" name="QB_7_BD.133_1#d14d36d50?vja=1&amp;pid=f2155fcdf&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134_1#d14d36d50.blank?vja=1&amp;pid=f2155fcdf&amp;color=0,0,0&amp;vpa=68&amp;vtp=1"/>
          <p:cNvSpPr/>
          <p:nvPr/>
        </p:nvSpPr>
        <p:spPr>
          <a:xfrm>
            <a:off x="998601" y="2387600"/>
            <a:ext cx="1296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raining</a:t>
            </a:r>
            <a:endParaRPr lang="en-US" altLang="zh-CN" sz="2000" dirty="0"/>
          </a:p>
        </p:txBody>
      </p:sp>
      <p:sp>
        <p:nvSpPr>
          <p:cNvPr id="10" name="QB_7_AS.135_1#d14d36d50?vja=1&amp;pid=f2155fcdf&amp;color=0,0,0&amp;vtp=1"/>
          <p:cNvSpPr/>
          <p:nvPr/>
        </p:nvSpPr>
        <p:spPr>
          <a:xfrm>
            <a:off x="722376" y="2865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根据语境可知，此处表示“在望向窗外的同时，正下着雨”，故应用进行时；根据looked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out和noticed可知，此处应用过去进行时；主语为it，故填was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raining。</a:t>
            </a:r>
            <a:endParaRPr lang="en-US" altLang="zh-CN" sz="2200" dirty="0"/>
          </a:p>
        </p:txBody>
      </p:sp>
      <p:sp>
        <p:nvSpPr>
          <p:cNvPr id="11" name="QB_7_BD.136_1#53b0fc8ab?vja=1&amp;pid=f2155fcdf&amp;color=0,0,0&amp;vtp=1"/>
          <p:cNvSpPr/>
          <p:nvPr/>
        </p:nvSpPr>
        <p:spPr>
          <a:xfrm>
            <a:off x="722376" y="3659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12" name="QB_7_AN.137_1#53b0fc8ab.blank?vja=1&amp;pid=f2155fcdf&amp;color=0,0,0&amp;vpa=69&amp;vtp=1"/>
          <p:cNvSpPr/>
          <p:nvPr/>
        </p:nvSpPr>
        <p:spPr>
          <a:xfrm>
            <a:off x="1049401" y="3608959"/>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13" name="QB_7_AS.138_1#53b0fc8ab?vja=1&amp;pid=f2155fcdf&amp;color=0,0,0&amp;vtp=1"/>
          <p:cNvSpPr/>
          <p:nvPr/>
        </p:nvSpPr>
        <p:spPr>
          <a:xfrm>
            <a:off x="722376" y="4042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up为固定搭配，意为“振作起来”。</a:t>
            </a:r>
            <a:endParaRPr lang="en-US" altLang="zh-CN" sz="2200" dirty="0"/>
          </a:p>
        </p:txBody>
      </p:sp>
      <p:sp>
        <p:nvSpPr>
          <p:cNvPr id="14" name="QB_7_BD.139_1#77ef5fe0f?vja=1&amp;pid=f2155fcdf&amp;color=0,0,0&amp;vtp=1"/>
          <p:cNvSpPr/>
          <p:nvPr/>
        </p:nvSpPr>
        <p:spPr>
          <a:xfrm>
            <a:off x="722376" y="4432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15" name="QB_7_AN.140_1#77ef5fe0f.blank?vja=1&amp;pid=f2155fcdf&amp;color=0,0,0&amp;vpa=70&amp;vtp=1"/>
          <p:cNvSpPr/>
          <p:nvPr/>
        </p:nvSpPr>
        <p:spPr>
          <a:xfrm>
            <a:off x="1176401" y="4381500"/>
            <a:ext cx="1325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painted</a:t>
            </a:r>
            <a:endParaRPr lang="en-US" altLang="zh-CN" sz="2000" dirty="0"/>
          </a:p>
        </p:txBody>
      </p:sp>
      <p:sp>
        <p:nvSpPr>
          <p:cNvPr id="16" name="QB_7_AS.141_1#77ef5fe0f?vja=1&amp;pid=f2155fcdf&amp;color=0,0,0&amp;vtp=1"/>
          <p:cNvSpPr/>
          <p:nvPr/>
        </p:nvSpPr>
        <p:spPr>
          <a:xfrm>
            <a:off x="722376" y="48591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设空处为定语从句的谓语，which指代先行词a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masterpiece且在从句中作主语，由by可知，paint与a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masterpiece之间为被动关系，且此处描述过去发生的事，故用一般过去时的被动语态，主语为单数，助动词用was。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70.xml><?xml version="1.0" encoding="utf-8"?>
<p:sld xmlns:a="http://schemas.openxmlformats.org/drawingml/2006/main" xmlns:r="http://schemas.openxmlformats.org/officeDocument/2006/relationships" xmlns:p="http://schemas.openxmlformats.org/presentationml/2006/main">
  <p:cSld name="Slide 174&amp;si=174">
    <p:spTree>
      <p:nvGrpSpPr>
        <p:cNvPr id="1" name=""/>
        <p:cNvGrpSpPr/>
        <p:nvPr/>
      </p:nvGrpSpPr>
      <p:grpSpPr>
        <a:xfrm>
          <a:off x="0" y="0"/>
          <a:ext cx="0" cy="0"/>
          <a:chOff x="0" y="0"/>
          <a:chExt cx="0" cy="0"/>
        </a:xfrm>
      </p:grpSpPr>
      <p:sp>
        <p:nvSpPr>
          <p:cNvPr id="2" name="QM_5_BD.752_1#d361f4eab?vja=1&amp;pid=63348b14e&amp;color=0,0,0&amp;vtp=1&amp;bt=1"/>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[江苏南京六校联合体2025高二期末联考]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Smithsonian’s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manuscript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（帛书）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which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80-year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overseas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existence.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manuscript,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Scrolls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silk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unearthed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Zidanku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Manuscript,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stolen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（illegal）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1946.</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Ambassador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manuscript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900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numerology.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said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milestone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（证明）</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heritage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people-to-people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exchanges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endParaRPr lang="en-US" altLang="zh-CN" sz="2000" dirty="0"/>
          </a:p>
        </p:txBody>
      </p:sp>
      <p:sp>
        <p:nvSpPr>
          <p:cNvPr id="3" name="QM_5_AN.753_1#d361f4eab.blank?vja=1&amp;pid=63348b14e&amp;color=0,0,0&amp;vpa=315&amp;vtp=1"/>
          <p:cNvSpPr/>
          <p:nvPr/>
        </p:nvSpPr>
        <p:spPr>
          <a:xfrm>
            <a:off x="2627186" y="1623900"/>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arrived</a:t>
            </a:r>
            <a:endParaRPr lang="en-US" altLang="zh-CN" sz="2000" dirty="0"/>
          </a:p>
        </p:txBody>
      </p:sp>
      <p:sp>
        <p:nvSpPr>
          <p:cNvPr id="4" name="QM_5_AN.754_1#d361f4eab.blank?vja=1&amp;pid=63348b14e&amp;color=0,0,0&amp;vpa=316&amp;vtp=1"/>
          <p:cNvSpPr/>
          <p:nvPr/>
        </p:nvSpPr>
        <p:spPr>
          <a:xfrm>
            <a:off x="6784086" y="2373200"/>
            <a:ext cx="1239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comparable</a:t>
            </a:r>
            <a:endParaRPr lang="en-US" altLang="zh-CN" sz="2000" dirty="0"/>
          </a:p>
        </p:txBody>
      </p:sp>
      <p:sp>
        <p:nvSpPr>
          <p:cNvPr id="5" name="QM_5_AN.755_1#d361f4eab.blank?vja=1&amp;pid=63348b14e&amp;color=0,0,0&amp;vpa=317&amp;vtp=1"/>
          <p:cNvSpPr/>
          <p:nvPr/>
        </p:nvSpPr>
        <p:spPr>
          <a:xfrm>
            <a:off x="7414959" y="2754200"/>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writing</a:t>
            </a:r>
            <a:endParaRPr lang="en-US" altLang="zh-CN" sz="2000" dirty="0"/>
          </a:p>
        </p:txBody>
      </p:sp>
      <p:sp>
        <p:nvSpPr>
          <p:cNvPr id="6" name="QM_5_AN.756_1#d361f4eab.blank?vja=1&amp;pid=63348b14e&amp;color=0,0,0&amp;vpa=318&amp;vtp=1"/>
          <p:cNvSpPr/>
          <p:nvPr/>
        </p:nvSpPr>
        <p:spPr>
          <a:xfrm>
            <a:off x="4700334" y="3528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M_5_AN.757_1#d361f4eab.blank?vja=1&amp;pid=63348b14e&amp;color=0,0,0&amp;vpa=319&amp;vtp=1"/>
          <p:cNvSpPr/>
          <p:nvPr/>
        </p:nvSpPr>
        <p:spPr>
          <a:xfrm>
            <a:off x="10506139" y="3516200"/>
            <a:ext cx="885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illegally</a:t>
            </a:r>
            <a:endParaRPr lang="en-US" altLang="zh-CN" sz="2000" dirty="0"/>
          </a:p>
        </p:txBody>
      </p:sp>
      <p:sp>
        <p:nvSpPr>
          <p:cNvPr id="8" name="QM_5_AN.758_1#d361f4eab.blank?vja=1&amp;pid=63348b14e&amp;color=0,0,0&amp;vpa=320&amp;vtp=1"/>
          <p:cNvSpPr/>
          <p:nvPr/>
        </p:nvSpPr>
        <p:spPr>
          <a:xfrm>
            <a:off x="985901" y="4671900"/>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characters</a:t>
            </a:r>
            <a:endParaRPr lang="en-US" altLang="zh-CN" sz="2000" dirty="0"/>
          </a:p>
        </p:txBody>
      </p:sp>
      <p:sp>
        <p:nvSpPr>
          <p:cNvPr id="9" name="QM_5_AN.759_1#d361f4eab.blank?vja=1&amp;pid=63348b14e&amp;color=0,0,0&amp;vpa=321&amp;vtp=1"/>
          <p:cNvSpPr/>
          <p:nvPr/>
        </p:nvSpPr>
        <p:spPr>
          <a:xfrm>
            <a:off x="9472549" y="4671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0" name="QM_5_AN.760_1#d361f4eab.blank?vja=1&amp;pid=63348b14e&amp;color=0,0,0&amp;vpa=322&amp;vtp=1"/>
          <p:cNvSpPr/>
          <p:nvPr/>
        </p:nvSpPr>
        <p:spPr>
          <a:xfrm>
            <a:off x="3576701" y="54339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52_1#d361f4eab?vja=1&amp;pid=63348b14e&amp;color=0,0,0&amp;vtp=1&amp;bt=1">
            <a:extLst>
              <a:ext uri="{FF2B5EF4-FFF2-40B4-BE49-F238E27FC236}">
                <a16:creationId xmlns:a16="http://schemas.microsoft.com/office/drawing/2014/main" id="{B8420179-1980-A071-1E93-41C1C7D110FF}"/>
              </a:ext>
            </a:extLst>
          </p:cNvPr>
          <p:cNvSpPr/>
          <p:nvPr/>
        </p:nvSpPr>
        <p:spPr>
          <a:xfrm>
            <a:off x="722376" y="900000"/>
            <a:ext cx="10753344" cy="2633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together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overseas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p:txBody>
      </p:sp>
      <p:sp>
        <p:nvSpPr>
          <p:cNvPr id="3" name="QM_5_EX.763_1#d361f4eab?vja=1&amp;pid=63348b14e&amp;color=0,0,0&amp;vtp=1">
            <a:extLst>
              <a:ext uri="{FF2B5EF4-FFF2-40B4-BE49-F238E27FC236}">
                <a16:creationId xmlns:a16="http://schemas.microsoft.com/office/drawing/2014/main" id="{A314C0C5-66E4-9C05-CCA3-D4956FC7164E}"/>
              </a:ext>
            </a:extLst>
          </p:cNvPr>
          <p:cNvSpPr/>
          <p:nvPr/>
        </p:nvSpPr>
        <p:spPr>
          <a:xfrm>
            <a:off x="722376" y="3576447"/>
            <a:ext cx="10753344" cy="732409"/>
          </a:xfrm>
          <a:prstGeom prst="rect">
            <a:avLst/>
          </a:prstGeom>
          <a:noFill/>
          <a:ln/>
        </p:spPr>
        <p:txBody>
          <a:bodyPr wrap="square" lIns="0" tIns="0" rIns="0" bIns="0" rtlCol="0" anchor="t"/>
          <a:lstStyle/>
          <a:p>
            <a:pPr algn="l">
              <a:lnSpc>
                <a:spcPct val="125000"/>
              </a:lnSpc>
            </a:pPr>
            <a:r>
              <a:rPr lang="en-US" altLang="zh-CN" sz="2000" b="1" i="0" spc="-50" dirty="0">
                <a:solidFill>
                  <a:srgbClr val="385723"/>
                </a:solidFill>
                <a:latin typeface="Times New Roman" pitchFamily="34" charset="0"/>
                <a:ea typeface="微软雅黑" pitchFamily="34" charset="-122"/>
                <a:cs typeface="Times New Roman" pitchFamily="34" charset="-120"/>
              </a:rPr>
              <a:t>【语篇导读】</a:t>
            </a:r>
            <a:r>
              <a:rPr lang="en-US" altLang="zh-CN" sz="2000" b="0" i="0" spc="-50" dirty="0">
                <a:solidFill>
                  <a:srgbClr val="385723"/>
                </a:solidFill>
                <a:latin typeface="Times New Roman" pitchFamily="34" charset="0"/>
                <a:ea typeface="微软雅黑" pitchFamily="34" charset="-122"/>
                <a:cs typeface="Times New Roman" pitchFamily="34" charset="-120"/>
              </a:rPr>
              <a:t>本文是一篇新闻报道，主要报道了美国史密森尼学会国立亚洲艺术博物馆向中国返还战国时期的两卷帛书。这两卷帛书的回归不仅具有重大文化意义，也为两国人文交流注入新活力。</a:t>
            </a:r>
            <a:endParaRPr lang="en-US" altLang="zh-CN" sz="2000" spc="-50" dirty="0"/>
          </a:p>
        </p:txBody>
      </p:sp>
      <p:sp>
        <p:nvSpPr>
          <p:cNvPr id="4" name="QM_5_AN.761_1#d361f4eab.blank?vja=1&amp;pid=63348b14e&amp;color=0,0,0&amp;vpa=323&amp;vtp=1">
            <a:extLst>
              <a:ext uri="{FF2B5EF4-FFF2-40B4-BE49-F238E27FC236}">
                <a16:creationId xmlns:a16="http://schemas.microsoft.com/office/drawing/2014/main" id="{C755F1DF-858F-7712-7A01-4432569D9D3A}"/>
              </a:ext>
            </a:extLst>
          </p:cNvPr>
          <p:cNvSpPr/>
          <p:nvPr/>
        </p:nvSpPr>
        <p:spPr>
          <a:xfrm>
            <a:off x="9196134" y="861900"/>
            <a:ext cx="635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based</a:t>
            </a:r>
            <a:endParaRPr lang="en-US" altLang="zh-CN" sz="2000" dirty="0"/>
          </a:p>
        </p:txBody>
      </p:sp>
      <p:sp>
        <p:nvSpPr>
          <p:cNvPr id="5" name="QM_5_AN.762_1#d361f4eab.blank?vja=1&amp;pid=63348b14e&amp;color=0,0,0&amp;vpa=324&amp;vtp=1">
            <a:extLst>
              <a:ext uri="{FF2B5EF4-FFF2-40B4-BE49-F238E27FC236}">
                <a16:creationId xmlns:a16="http://schemas.microsoft.com/office/drawing/2014/main" id="{A7A2136F-5405-CF92-D467-CBED2A515B10}"/>
              </a:ext>
            </a:extLst>
          </p:cNvPr>
          <p:cNvSpPr/>
          <p:nvPr/>
        </p:nvSpPr>
        <p:spPr>
          <a:xfrm>
            <a:off x="9056180" y="2385900"/>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Tree>
    <p:extLst>
      <p:ext uri="{BB962C8B-B14F-4D97-AF65-F5344CB8AC3E}">
        <p14:creationId xmlns:p14="http://schemas.microsoft.com/office/powerpoint/2010/main" val="34029948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72.xml><?xml version="1.0" encoding="utf-8"?>
<p:sld xmlns:a="http://schemas.openxmlformats.org/drawingml/2006/main" xmlns:r="http://schemas.openxmlformats.org/officeDocument/2006/relationships" xmlns:p="http://schemas.openxmlformats.org/presentationml/2006/main">
  <p:cSld name="Slide 175&amp;si=175">
    <p:spTree>
      <p:nvGrpSpPr>
        <p:cNvPr id="1" name=""/>
        <p:cNvGrpSpPr/>
        <p:nvPr/>
      </p:nvGrpSpPr>
      <p:grpSpPr>
        <a:xfrm>
          <a:off x="0" y="0"/>
          <a:ext cx="0" cy="0"/>
          <a:chOff x="0" y="0"/>
          <a:chExt cx="0" cy="0"/>
        </a:xfrm>
      </p:grpSpPr>
      <p:sp>
        <p:nvSpPr>
          <p:cNvPr id="2" name="QB_6_BD.764_1#66dd49c62?vja=1&amp;pid=d361f4e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765_1#66dd49c62.blank?vja=1&amp;pid=d361f4eab&amp;color=0,0,0&amp;vpa=325&amp;vtp=1"/>
          <p:cNvSpPr/>
          <p:nvPr/>
        </p:nvSpPr>
        <p:spPr>
          <a:xfrm>
            <a:off x="1011301" y="858013"/>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arrived</a:t>
            </a:r>
            <a:endParaRPr lang="en-US" altLang="zh-CN" sz="2000" dirty="0"/>
          </a:p>
        </p:txBody>
      </p:sp>
      <p:sp>
        <p:nvSpPr>
          <p:cNvPr id="4" name="QB_6_AS.766_1#66dd49c62?vja=1&amp;pid=d361f4eab&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美国史密森尼学会国立亚洲艺术博物馆已向中国返还中国古代一件帛书的剩余两卷，这两卷帛书于5月18日抵达北京，结束了近80年的海外流失历程。设空处在which引导的定语从句中作谓语，根据语境和时间状语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18可知，动作已经结束，应用一般过去时。故填arrived。</a:t>
            </a:r>
            <a:endParaRPr lang="en-US" altLang="zh-CN" sz="2200" dirty="0"/>
          </a:p>
        </p:txBody>
      </p:sp>
      <p:sp>
        <p:nvSpPr>
          <p:cNvPr id="5" name="QB_6_BD.767_1#46cb41f82?vja=1&amp;pid=d361f4eab&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6_AN.768_1#46cb41f82.blank?vja=1&amp;pid=d361f4eab&amp;color=0,0,0&amp;vpa=326&amp;vtp=1"/>
          <p:cNvSpPr/>
          <p:nvPr/>
        </p:nvSpPr>
        <p:spPr>
          <a:xfrm>
            <a:off x="1036701" y="2834259"/>
            <a:ext cx="1239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comparable</a:t>
            </a:r>
            <a:endParaRPr lang="en-US" altLang="zh-CN" sz="2000" dirty="0"/>
          </a:p>
        </p:txBody>
      </p:sp>
      <p:sp>
        <p:nvSpPr>
          <p:cNvPr id="7" name="QB_6_AS.769_1#46cb41f82?vja=1&amp;pid=d361f4eab&amp;color=0,0,0&amp;vtp=1"/>
          <p:cNvSpPr/>
          <p:nvPr/>
        </p:nvSpPr>
        <p:spPr>
          <a:xfrm>
            <a:off x="722376" y="3309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句意为：专家称，该帛书的价值堪比西方的“死海古卷”，是迄今为止发现的中国最古老的帛书作品，也是中国出土的唯一战国时期帛书。设空处在句中作表语，此处表示“（重要性）可相提并论的”，be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comparable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为固定搭配，意为“可与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相提并论；比得上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”，因此该空应填形容词comparable。</a:t>
            </a:r>
            <a:endParaRPr lang="en-US" altLang="zh-CN" sz="2200" dirty="0"/>
          </a:p>
        </p:txBody>
      </p:sp>
      <p:sp>
        <p:nvSpPr>
          <p:cNvPr id="8" name="QB_6_BD.770_1#7da98aaf2?vja=1&amp;pid=d361f4eab&amp;color=0,0,0&amp;vtp=1"/>
          <p:cNvSpPr/>
          <p:nvPr/>
        </p:nvSpPr>
        <p:spPr>
          <a:xfrm>
            <a:off x="722376" y="4878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6_AN.771_1#7da98aaf2.blank?vja=1&amp;pid=d361f4eab&amp;color=0,0,0&amp;vpa=327&amp;vtp=1"/>
          <p:cNvSpPr/>
          <p:nvPr/>
        </p:nvSpPr>
        <p:spPr>
          <a:xfrm>
            <a:off x="998601" y="4828159"/>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writing</a:t>
            </a:r>
            <a:endParaRPr lang="en-US" altLang="zh-CN" sz="2000" dirty="0"/>
          </a:p>
        </p:txBody>
      </p:sp>
      <p:sp>
        <p:nvSpPr>
          <p:cNvPr id="10" name="QB_6_AS.772_1#7da98aaf2?vja=1&amp;pid=d361f4eab&amp;color=0,0,0&amp;vtp=1"/>
          <p:cNvSpPr/>
          <p:nvPr/>
        </p:nvSpPr>
        <p:spPr>
          <a:xfrm>
            <a:off x="722376" y="5303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____在句中作表语，表示“中国最古老的帛书作品”，名词writing意为“著作；作品”，为不可数名词。故填writing。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73.xml><?xml version="1.0" encoding="utf-8"?>
<p:sld xmlns:a="http://schemas.openxmlformats.org/drawingml/2006/main" xmlns:r="http://schemas.openxmlformats.org/officeDocument/2006/relationships" xmlns:p="http://schemas.openxmlformats.org/presentationml/2006/main">
  <p:cSld name="Slide 176&amp;si=176">
    <p:spTree>
      <p:nvGrpSpPr>
        <p:cNvPr id="1" name=""/>
        <p:cNvGrpSpPr/>
        <p:nvPr/>
      </p:nvGrpSpPr>
      <p:grpSpPr>
        <a:xfrm>
          <a:off x="0" y="0"/>
          <a:ext cx="0" cy="0"/>
          <a:chOff x="0" y="0"/>
          <a:chExt cx="0" cy="0"/>
        </a:xfrm>
      </p:grpSpPr>
      <p:sp>
        <p:nvSpPr>
          <p:cNvPr id="2" name="QB_6_BD.773_1#5e1751f7b?vja=1&amp;pid=d361f4e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774_1#5e1751f7b.blank?vja=1&amp;pid=d361f4eab&amp;color=0,0,0&amp;vpa=328&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4" name="QB_6_AS.775_1#5e1751f7b?vja=1&amp;pid=d361f4eab&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句意为：“子弹库帛书”这个名称源于它被盗墓者盗掘的地点。设空处引导定语从句，修饰表示地点的先行词the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site，关系词在从句中作地点状语，故用关系副词where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引导该从句。</a:t>
            </a:r>
            <a:endParaRPr lang="en-US" altLang="zh-CN" sz="2200" dirty="0"/>
          </a:p>
        </p:txBody>
      </p:sp>
      <p:sp>
        <p:nvSpPr>
          <p:cNvPr id="5" name="QB_6_BD.776_1#b200b8252?vja=1&amp;pid=d361f4eab&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6_AN.777_1#b200b8252.blank?vja=1&amp;pid=d361f4eab&amp;color=0,0,0&amp;vpa=329&amp;vtp=1"/>
          <p:cNvSpPr/>
          <p:nvPr/>
        </p:nvSpPr>
        <p:spPr>
          <a:xfrm>
            <a:off x="1024001" y="2059559"/>
            <a:ext cx="885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illegally</a:t>
            </a:r>
            <a:endParaRPr lang="en-US" altLang="zh-CN" sz="2000" dirty="0"/>
          </a:p>
        </p:txBody>
      </p:sp>
      <p:sp>
        <p:nvSpPr>
          <p:cNvPr id="7" name="QB_6_AS.778_1#b200b8252?vja=1&amp;pid=d361f4eab&amp;color=0,0,0&amp;vtp=1"/>
          <p:cNvSpPr/>
          <p:nvPr/>
        </p:nvSpPr>
        <p:spPr>
          <a:xfrm>
            <a:off x="722376" y="2493582"/>
            <a:ext cx="11095038"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句意为：它于1946年被非法带到美国。设空处修饰动词taken，应用副词形式。故填illegally。</a:t>
            </a:r>
            <a:endParaRPr lang="en-US" altLang="zh-CN" sz="2200" dirty="0"/>
          </a:p>
        </p:txBody>
      </p:sp>
      <p:sp>
        <p:nvSpPr>
          <p:cNvPr id="8" name="QB_6_BD.779_1#2e4f6e937?vja=1&amp;pid=d361f4eab&amp;color=0,0,0&amp;vtp=1"/>
          <p:cNvSpPr/>
          <p:nvPr/>
        </p:nvSpPr>
        <p:spPr>
          <a:xfrm>
            <a:off x="722376" y="28829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780_1#2e4f6e937.blank?vja=1&amp;pid=d361f4eab&amp;color=0,0,0&amp;vpa=330&amp;vtp=1"/>
          <p:cNvSpPr/>
          <p:nvPr/>
        </p:nvSpPr>
        <p:spPr>
          <a:xfrm>
            <a:off x="1049401" y="2844800"/>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characters</a:t>
            </a:r>
            <a:endParaRPr lang="en-US" altLang="zh-CN" sz="2000" dirty="0"/>
          </a:p>
        </p:txBody>
      </p:sp>
      <p:sp>
        <p:nvSpPr>
          <p:cNvPr id="10" name="QB_6_AS.781_1#2e4f6e937?vja=1&amp;pid=d361f4eab&amp;color=0,0,0&amp;vtp=1"/>
          <p:cNvSpPr/>
          <p:nvPr/>
        </p:nvSpPr>
        <p:spPr>
          <a:xfrm>
            <a:off x="722376" y="3309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句意为：中国驻美国大使谢锋表示，该帛书全篇九百多字，充满了神话与数术。设空处作动词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的宾语。character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在此处意为“文字；符号”，是可数名词；其前有over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900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修饰，故应用复数形式</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characters。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74.xml><?xml version="1.0" encoding="utf-8"?>
<p:sld xmlns:a="http://schemas.openxmlformats.org/drawingml/2006/main" xmlns:r="http://schemas.openxmlformats.org/officeDocument/2006/relationships" xmlns:p="http://schemas.openxmlformats.org/presentationml/2006/main">
  <p:cSld name="Slide 177&amp;si=177">
    <p:spTree>
      <p:nvGrpSpPr>
        <p:cNvPr id="1" name=""/>
        <p:cNvGrpSpPr/>
        <p:nvPr/>
      </p:nvGrpSpPr>
      <p:grpSpPr>
        <a:xfrm>
          <a:off x="0" y="0"/>
          <a:ext cx="0" cy="0"/>
          <a:chOff x="0" y="0"/>
          <a:chExt cx="0" cy="0"/>
        </a:xfrm>
      </p:grpSpPr>
      <p:sp>
        <p:nvSpPr>
          <p:cNvPr id="2" name="QB_6_BD.782_1#297b18ceb?vja=1&amp;pid=d361f4e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6_AN.783_1#297b18ceb.blank?vja=1&amp;pid=d361f4eab&amp;color=0,0,0&amp;vpa=331&amp;vtp=1"/>
          <p:cNvSpPr/>
          <p:nvPr/>
        </p:nvSpPr>
        <p:spPr>
          <a:xfrm>
            <a:off x="1024001" y="858013"/>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4" name="QB_6_AS.784_1#297b18ceb?vja=1&amp;pid=d361f4eab&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句意为：他表示，这两卷帛书的回归是一座文化里程碑，是中美在遗产保护领域开展的合作的证明，这一举措也为两国人民的交流与友谊注入了新的活力。分析句子结构可知，said后为两个并列的宾语从句，____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volumes在第一个从句中作主语，此处特指“这两卷帛书的回归”，故用定冠词the修饰。</a:t>
            </a:r>
            <a:endParaRPr lang="en-US" altLang="zh-CN" sz="2200" dirty="0"/>
          </a:p>
        </p:txBody>
      </p:sp>
      <p:sp>
        <p:nvSpPr>
          <p:cNvPr id="5" name="QB_6_BD.785_1#98a36e2d1?vja=1&amp;pid=d361f4eab&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6_AN.786_1#98a36e2d1.blank?vja=1&amp;pid=d361f4eab&amp;color=0,0,0&amp;vpa=332&amp;vtp=1"/>
          <p:cNvSpPr/>
          <p:nvPr/>
        </p:nvSpPr>
        <p:spPr>
          <a:xfrm>
            <a:off x="1049401" y="28469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6_AS.787_1#98a36e2d1?vja=1&amp;pid=d361f4eab&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句意见上一题解析。分析句子结构可知，动词said后为由and连接的两个并列的宾语从句。为使句子结构清晰，避免歧义，第二个宾语从句的引导词that通常不省略。</a:t>
            </a:r>
            <a:endParaRPr lang="en-US" altLang="zh-CN" sz="2200" dirty="0"/>
          </a:p>
        </p:txBody>
      </p:sp>
      <p:sp>
        <p:nvSpPr>
          <p:cNvPr id="8" name="QB_6_BD.788_1#291e6cd6b?vja=1&amp;pid=d361f4eab&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9" name="QB_6_AN.789_1#291e6cd6b.blank?vja=1&amp;pid=d361f4eab&amp;color=0,0,0&amp;vpa=333&amp;vtp=1"/>
          <p:cNvSpPr/>
          <p:nvPr/>
        </p:nvSpPr>
        <p:spPr>
          <a:xfrm>
            <a:off x="1024001" y="4078859"/>
            <a:ext cx="635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based</a:t>
            </a:r>
            <a:endParaRPr lang="en-US" altLang="zh-CN" sz="2000" dirty="0"/>
          </a:p>
        </p:txBody>
      </p:sp>
      <p:sp>
        <p:nvSpPr>
          <p:cNvPr id="10" name="QB_6_AS.790_1#291e6cd6b?vja=1&amp;pid=d361f4eab&amp;color=0,0,0&amp;vtp=1"/>
          <p:cNvSpPr/>
          <p:nvPr/>
        </p:nvSpPr>
        <p:spPr>
          <a:xfrm>
            <a:off x="722376" y="45416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句意为：他还补充说，当两国在平等、尊重和互惠的基础上开展合作时，它们可以取得有利于双方和世界的重要成果。设空处为非谓语动词作状语。be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on为固定短语，意为“以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为基础”，故填based。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75.xml><?xml version="1.0" encoding="utf-8"?>
<p:sld xmlns:a="http://schemas.openxmlformats.org/drawingml/2006/main" xmlns:r="http://schemas.openxmlformats.org/officeDocument/2006/relationships" xmlns:p="http://schemas.openxmlformats.org/presentationml/2006/main">
  <p:cSld name="Slide 178&amp;si=178">
    <p:spTree>
      <p:nvGrpSpPr>
        <p:cNvPr id="1" name=""/>
        <p:cNvGrpSpPr/>
        <p:nvPr/>
      </p:nvGrpSpPr>
      <p:grpSpPr>
        <a:xfrm>
          <a:off x="0" y="0"/>
          <a:ext cx="0" cy="0"/>
          <a:chOff x="0" y="0"/>
          <a:chExt cx="0" cy="0"/>
        </a:xfrm>
      </p:grpSpPr>
      <p:sp>
        <p:nvSpPr>
          <p:cNvPr id="2" name="QB_6_BD.791_1#4c6a26ae0?vja=1&amp;pid=d361f4ea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6_AN.792_1#4c6a26ae0.blank?vja=1&amp;pid=d361f4eab&amp;color=0,0,0&amp;vpa=334&amp;vtp=1"/>
          <p:cNvSpPr/>
          <p:nvPr/>
        </p:nvSpPr>
        <p:spPr>
          <a:xfrm>
            <a:off x="1163701" y="858013"/>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4" name="QB_6_AS.793_1#4c6a26ae0?vja=1&amp;pid=d361f4eab&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句意为：一位国际法专家提到，寻回中国流失海外的文物并非易事，因为它们中的许多出于各种各样的原因流失时间久远，且分散分布。此处表示“出于各种各样的原因”，for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reasons为固定搭配，表示“出于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原因”。故填for。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76.xml><?xml version="1.0" encoding="utf-8"?>
<p:sld xmlns:a="http://schemas.openxmlformats.org/drawingml/2006/main" xmlns:r="http://schemas.openxmlformats.org/officeDocument/2006/relationships" xmlns:p="http://schemas.openxmlformats.org/presentationml/2006/main">
  <p:cSld name="Slide 180&amp;si=180">
    <p:spTree>
      <p:nvGrpSpPr>
        <p:cNvPr id="1" name=""/>
        <p:cNvGrpSpPr/>
        <p:nvPr/>
      </p:nvGrpSpPr>
      <p:grpSpPr>
        <a:xfrm>
          <a:off x="0" y="0"/>
          <a:ext cx="0" cy="0"/>
          <a:chOff x="0" y="0"/>
          <a:chExt cx="0" cy="0"/>
        </a:xfrm>
      </p:grpSpPr>
      <p:sp>
        <p:nvSpPr>
          <p:cNvPr id="2" name="QO_5_BD.794_1#57162843c?vja=1&amp;pid=17060a037&amp;color=0,0,0&amp;vtp=1&amp;bt=1"/>
          <p:cNvSpPr/>
          <p:nvPr/>
        </p:nvSpPr>
        <p:spPr>
          <a:xfrm>
            <a:off x="722376" y="900000"/>
            <a:ext cx="10753344" cy="4572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[河南信阳2025高二期末]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afternoon,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magazine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magazines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magazine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“Hello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Carol!I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（写评论）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94_1#57162843c?vja=1&amp;pid=17060a037&amp;color=0,0,0&amp;vtp=1&amp;bt=1">
            <a:extLst>
              <a:ext uri="{FF2B5EF4-FFF2-40B4-BE49-F238E27FC236}">
                <a16:creationId xmlns:a16="http://schemas.microsoft.com/office/drawing/2014/main" id="{13CBDEB1-F983-E4E0-01B7-B4ED0ECE9A6E}"/>
              </a:ext>
            </a:extLst>
          </p:cNvPr>
          <p:cNvSpPr/>
          <p:nvPr/>
        </p:nvSpPr>
        <p:spPr>
          <a:xfrm>
            <a:off x="722376" y="900000"/>
            <a:ext cx="10753344" cy="530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Reviewing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magazine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acquired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spirits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Suddenly,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whispered,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anxious.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frozen.“Think!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whispered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endParaRPr lang="en-US" altLang="zh-CN" sz="2000" dirty="0"/>
          </a:p>
        </p:txBody>
      </p:sp>
    </p:spTree>
    <p:extLst>
      <p:ext uri="{BB962C8B-B14F-4D97-AF65-F5344CB8AC3E}">
        <p14:creationId xmlns:p14="http://schemas.microsoft.com/office/powerpoint/2010/main" val="313164388"/>
      </p:ext>
    </p:extLst>
  </p:cSld>
  <p:clrMapOvr>
    <a:masterClrMapping/>
  </p:clrMapOvr>
  <p:transition>
    <p:fade/>
  </p:transition>
</p:sld>
</file>

<file path=ppt/slides/slide178.xml><?xml version="1.0" encoding="utf-8"?>
<p:sld xmlns:a="http://schemas.openxmlformats.org/drawingml/2006/main" xmlns:r="http://schemas.openxmlformats.org/officeDocument/2006/relationships" xmlns:p="http://schemas.openxmlformats.org/presentationml/2006/main">
  <p:cSld name="Slide 181&amp;si=181">
    <p:spTree>
      <p:nvGrpSpPr>
        <p:cNvPr id="1" name=""/>
        <p:cNvGrpSpPr/>
        <p:nvPr/>
      </p:nvGrpSpPr>
      <p:grpSpPr>
        <a:xfrm>
          <a:off x="0" y="0"/>
          <a:ext cx="0" cy="0"/>
          <a:chOff x="0" y="0"/>
          <a:chExt cx="0" cy="0"/>
        </a:xfrm>
      </p:grpSpPr>
      <p:sp>
        <p:nvSpPr>
          <p:cNvPr id="2" name="QO_5_BD.794_2#57162843c?vja=0&amp;pid=17060a037&amp;color=0,0,0&amp;mp=1&amp;vtp=1&amp;bt=1"/>
          <p:cNvSpPr/>
          <p:nvPr/>
        </p:nvSpPr>
        <p:spPr>
          <a:xfrm>
            <a:off x="722376" y="896112"/>
            <a:ext cx="10753344" cy="2637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latinLnBrk="1">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myself.________________________________________________________________________________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a:t>
            </a:r>
            <a:endParaRPr lang="en-US" altLang="zh-CN" sz="2000" dirty="0"/>
          </a:p>
          <a:p>
            <a:pPr latinLnBrk="1">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replied._______________________________________________________________________________________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a:t>
            </a:r>
            <a:endParaRPr lang="en-US" altLang="zh-CN" sz="2000" dirty="0"/>
          </a:p>
        </p:txBody>
      </p:sp>
    </p:spTree>
  </p:cSld>
  <p:clrMapOvr>
    <a:masterClrMapping/>
  </p:clrMapOvr>
  <p:transition>
    <p:fade/>
  </p:transition>
</p:sld>
</file>

<file path=ppt/slides/slide179.xml><?xml version="1.0" encoding="utf-8"?>
<p:sld xmlns:a="http://schemas.openxmlformats.org/drawingml/2006/main" xmlns:r="http://schemas.openxmlformats.org/officeDocument/2006/relationships" xmlns:p="http://schemas.openxmlformats.org/presentationml/2006/main">
  <p:cSld name="Slide 183&amp;si=183">
    <p:spTree>
      <p:nvGrpSpPr>
        <p:cNvPr id="1" name=""/>
        <p:cNvGrpSpPr/>
        <p:nvPr/>
      </p:nvGrpSpPr>
      <p:grpSpPr>
        <a:xfrm>
          <a:off x="0" y="0"/>
          <a:ext cx="0" cy="0"/>
          <a:chOff x="0" y="0"/>
          <a:chExt cx="0" cy="0"/>
        </a:xfrm>
      </p:grpSpPr>
      <p:sp>
        <p:nvSpPr>
          <p:cNvPr id="2" name="QO_5_AS.796_1#57162843c?vja=1&amp;pid=17060a037&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84" name="QO_5_AS.796_2#57162843c?colgroup=4,36&amp;vja=1&amp;pid=17060a037&amp;color=0,0,0&amp;vtp=1"/>
          <p:cNvGraphicFramePr>
            <a:graphicFrameLocks noGrp="1"/>
          </p:cNvGraphicFramePr>
          <p:nvPr>
            <p:extLst>
              <p:ext uri="{D42A27DB-BD31-4B8C-83A1-F6EECF244321}">
                <p14:modId xmlns:p14="http://schemas.microsoft.com/office/powerpoint/2010/main" val="4199781846"/>
              </p:ext>
            </p:extLst>
          </p:nvPr>
        </p:nvGraphicFramePr>
        <p:xfrm>
          <a:off x="722376" y="1765124"/>
          <a:ext cx="10725912" cy="2858770"/>
        </p:xfrm>
        <a:graphic>
          <a:graphicData uri="http://schemas.openxmlformats.org/drawingml/2006/table">
            <a:tbl>
              <a:tblPr/>
              <a:tblGrid>
                <a:gridCol w="1271016">
                  <a:extLst>
                    <a:ext uri="{9D8B030D-6E8A-4147-A177-3AD203B41FA5}">
                      <a16:colId xmlns:a16="http://schemas.microsoft.com/office/drawing/2014/main" val="20000"/>
                    </a:ext>
                  </a:extLst>
                </a:gridCol>
                <a:gridCol w="9454896">
                  <a:extLst>
                    <a:ext uri="{9D8B030D-6E8A-4147-A177-3AD203B41FA5}">
                      <a16:colId xmlns:a16="http://schemas.microsoft.com/office/drawing/2014/main" val="20001"/>
                    </a:ext>
                  </a:extLst>
                </a:gridCol>
              </a:tblGrid>
              <a:tr h="161505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是一家儿童图书馆的工作人员，也是一位业余作家，但对自己的写作能力缺乏信心。一天，她意外接到一家地区杂志社编辑的电话，受邀撰写一篇付费书评。这个意想不到的机会让她陷入了自我怀疑和焦虑之中。在经历了内心的挣扎和思想斗争后，面对着电脑，她最终下定决心，鼓励自己必须开始写书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卡萝尔（作者）、杂志社编辑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7372">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作者如何克服因缺乏经验而产生的自我怀疑，抓住职业成长机会？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84"/>
                                        </p:tgtEl>
                                        <p:attrNameLst>
                                          <p:attrName>style.visibility</p:attrName>
                                        </p:attrNameLst>
                                      </p:cBhvr>
                                      <p:to>
                                        <p:strVal val="visible"/>
                                      </p:to>
                                    </p:set>
                                    <p:animEffect transition="in" filter="fade">
                                      <p:cBhvr>
                                        <p:cTn id="16" dur="500"/>
                                        <p:tgtEl>
                                          <p:spTgt spid="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C_4#d497b063d.fixed?vja=1&amp;pid=6ab376ea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d497b063d.fixed?vja=1&amp;pid=6ab376ea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The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Last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Leaf</a:t>
            </a:r>
            <a:endParaRPr lang="en-US" altLang="zh-CN" sz="4400" dirty="0"/>
          </a:p>
        </p:txBody>
      </p:sp>
      <p:pic>
        <p:nvPicPr>
          <p:cNvPr id="4" name="C_4#d497b063d.fixed?vja=1&amp;pid=6ab376ea6&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d497b063d.fixed?vja=1&amp;pid=6ab376ea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80.xml><?xml version="1.0" encoding="utf-8"?>
<p:sld xmlns:a="http://schemas.openxmlformats.org/drawingml/2006/main" xmlns:r="http://schemas.openxmlformats.org/officeDocument/2006/relationships" xmlns:p="http://schemas.openxmlformats.org/presentationml/2006/main">
  <p:cSld name="Slide 184&amp;si=184">
    <p:spTree>
      <p:nvGrpSpPr>
        <p:cNvPr id="1" name=""/>
        <p:cNvGrpSpPr/>
        <p:nvPr/>
      </p:nvGrpSpPr>
      <p:grpSpPr>
        <a:xfrm>
          <a:off x="0" y="0"/>
          <a:ext cx="0" cy="0"/>
          <a:chOff x="0" y="0"/>
          <a:chExt cx="0" cy="0"/>
        </a:xfrm>
      </p:grpSpPr>
      <p:sp>
        <p:nvSpPr>
          <p:cNvPr id="2" name="QO_5_AS.796_3#57162843c?vja=1&amp;pid=17060a037&amp;color=0,0,0&amp;mp=1&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85" name="QO_5_AS.796_4#57162843c?colgroup=8,32&amp;vja=1&amp;pid=17060a037&amp;color=0,0,0&amp;mp=1&amp;vtp=1"/>
          <p:cNvGraphicFramePr>
            <a:graphicFrameLocks noGrp="1"/>
          </p:cNvGraphicFramePr>
          <p:nvPr>
            <p:extLst>
              <p:ext uri="{D42A27DB-BD31-4B8C-83A1-F6EECF244321}">
                <p14:modId xmlns:p14="http://schemas.microsoft.com/office/powerpoint/2010/main" val="1677482573"/>
              </p:ext>
            </p:extLst>
          </p:nvPr>
        </p:nvGraphicFramePr>
        <p:xfrm>
          <a:off x="722376" y="1384124"/>
          <a:ext cx="10725912" cy="3230118"/>
        </p:xfrm>
        <a:graphic>
          <a:graphicData uri="http://schemas.openxmlformats.org/drawingml/2006/table">
            <a:tbl>
              <a:tblPr/>
              <a:tblGrid>
                <a:gridCol w="2331720">
                  <a:extLst>
                    <a:ext uri="{9D8B030D-6E8A-4147-A177-3AD203B41FA5}">
                      <a16:colId xmlns:a16="http://schemas.microsoft.com/office/drawing/2014/main" val="20000"/>
                    </a:ext>
                  </a:extLst>
                </a:gridCol>
                <a:gridCol w="8394192">
                  <a:extLst>
                    <a:ext uri="{9D8B030D-6E8A-4147-A177-3AD203B41FA5}">
                      <a16:colId xmlns:a16="http://schemas.microsoft.com/office/drawing/2014/main" val="20001"/>
                    </a:ext>
                  </a:extLst>
                </a:gridCol>
              </a:tblGrid>
              <a:tr h="161505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续写第一段（提示句：“那就开始随便写点什么。”我告诉自己。）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本段提示句可知，本段应聚焦于作者克服心理障碍、投入书评写作的过程。可续写作者如何从最初的艰难开始，到逐渐进入状态，用文字流畅地表达出自己的想法，并最终完成书评初稿。这个过程是作者战胜内心焦虑、完成挑战的关键一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505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续写第二段（提示句：没过多久，编辑就回复了。）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结合本段提示句可知，本段可续写编辑对书评给予了积极的评价，这份外部的肯定是作者重获信心的催化剂。重点描写作者在收到积极反馈后的喜悦和自信，并由此感悟到走出舒适区、相信自己能力的重要性，实现了自我发现与成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5"/>
                                        </p:tgtEl>
                                        <p:attrNameLst>
                                          <p:attrName>style.visibility</p:attrName>
                                        </p:attrNameLst>
                                      </p:cBhvr>
                                      <p:to>
                                        <p:strVal val="visible"/>
                                      </p:to>
                                    </p:set>
                                    <p:animEffect transition="in" filter="fade">
                                      <p:cBhvr>
                                        <p:cTn id="13"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1.xml><?xml version="1.0" encoding="utf-8"?>
<p:sld xmlns:a="http://schemas.openxmlformats.org/drawingml/2006/main" xmlns:r="http://schemas.openxmlformats.org/officeDocument/2006/relationships" xmlns:p="http://schemas.openxmlformats.org/presentationml/2006/main">
  <p:cSld name="Slide 185&amp;si=185">
    <p:spTree>
      <p:nvGrpSpPr>
        <p:cNvPr id="1" name=""/>
        <p:cNvGrpSpPr/>
        <p:nvPr/>
      </p:nvGrpSpPr>
      <p:grpSpPr>
        <a:xfrm>
          <a:off x="0" y="0"/>
          <a:ext cx="0" cy="0"/>
          <a:chOff x="0" y="0"/>
          <a:chExt cx="0" cy="0"/>
        </a:xfrm>
      </p:grpSpPr>
      <p:graphicFrame>
        <p:nvGraphicFramePr>
          <p:cNvPr id="186" name="QO_5_AS.796_5#57162843c?colgroup=8,32&amp;vja=1&amp;pid=17060a037&amp;color=0,0,0&amp;mp=1&amp;vtp=1&amp;bt=1"/>
          <p:cNvGraphicFramePr>
            <a:graphicFrameLocks noGrp="1"/>
          </p:cNvGraphicFramePr>
          <p:nvPr>
            <p:extLst>
              <p:ext uri="{D42A27DB-BD31-4B8C-83A1-F6EECF244321}">
                <p14:modId xmlns:p14="http://schemas.microsoft.com/office/powerpoint/2010/main" val="3377932653"/>
              </p:ext>
            </p:extLst>
          </p:nvPr>
        </p:nvGraphicFramePr>
        <p:xfrm>
          <a:off x="722376" y="1435100"/>
          <a:ext cx="10725912" cy="1644650"/>
        </p:xfrm>
        <a:graphic>
          <a:graphicData uri="http://schemas.openxmlformats.org/drawingml/2006/table">
            <a:tbl>
              <a:tblPr/>
              <a:tblGrid>
                <a:gridCol w="2331720">
                  <a:extLst>
                    <a:ext uri="{9D8B030D-6E8A-4147-A177-3AD203B41FA5}">
                      <a16:colId xmlns:a16="http://schemas.microsoft.com/office/drawing/2014/main" val="20000"/>
                    </a:ext>
                  </a:extLst>
                </a:gridCol>
                <a:gridCol w="8394192">
                  <a:extLst>
                    <a:ext uri="{9D8B030D-6E8A-4147-A177-3AD203B41FA5}">
                      <a16:colId xmlns:a16="http://schemas.microsoft.com/office/drawing/2014/main" val="20001"/>
                    </a:ext>
                  </a:extLst>
                </a:gridCol>
              </a:tblGrid>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鼓励自己开始写书评——克服焦虑，完成初稿——发送书评——收到编辑的积极反馈——重获信心并实现成长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焦虑且迟疑——投入写作后的专注——完成后的成就感——等待回复时的担忧——获得肯定后的自信与喜悦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5_AS.796_5#57162843c?colgroup=8,32&amp;vja=1&amp;pid=17060a037&amp;color=0,0,0&amp;mp=1&amp;vtp=1&amp;bt=1">
            <a:extLst>
              <a:ext uri="{FF2B5EF4-FFF2-40B4-BE49-F238E27FC236}">
                <a16:creationId xmlns:a16="http://schemas.microsoft.com/office/drawing/2014/main" id="{9F59F68B-E2C9-2EAD-1883-85EC1521B8DA}"/>
              </a:ext>
            </a:extLst>
          </p:cNvPr>
          <p:cNvSpPr txBox="1"/>
          <p:nvPr/>
        </p:nvSpPr>
        <p:spPr>
          <a:xfrm>
            <a:off x="8908288" y="896112"/>
            <a:ext cx="2540000" cy="412934"/>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18" charset="0"/>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6"/>
                                        </p:tgtEl>
                                        <p:attrNameLst>
                                          <p:attrName>style.visibility</p:attrName>
                                        </p:attrNameLst>
                                      </p:cBhvr>
                                      <p:to>
                                        <p:strVal val="visible"/>
                                      </p:to>
                                    </p:set>
                                    <p:animEffect transition="in" filter="fade">
                                      <p:cBhvr>
                                        <p:cTn id="10" dur="50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2.xml><?xml version="1.0" encoding="utf-8"?>
<p:sld xmlns:a="http://schemas.openxmlformats.org/drawingml/2006/main" xmlns:r="http://schemas.openxmlformats.org/officeDocument/2006/relationships" xmlns:p="http://schemas.openxmlformats.org/presentationml/2006/main">
  <p:cSld name="Slide 186&amp;si=186">
    <p:spTree>
      <p:nvGrpSpPr>
        <p:cNvPr id="1" name=""/>
        <p:cNvGrpSpPr/>
        <p:nvPr/>
      </p:nvGrpSpPr>
      <p:grpSpPr>
        <a:xfrm>
          <a:off x="0" y="0"/>
          <a:ext cx="0" cy="0"/>
          <a:chOff x="0" y="0"/>
          <a:chExt cx="0" cy="0"/>
        </a:xfrm>
      </p:grpSpPr>
      <p:sp>
        <p:nvSpPr>
          <p:cNvPr id="2" name="QO_5_AS.796_6#57162843c?vja=1&amp;pid=17060a037&amp;color=0,0,0&amp;mp=1&amp;vtp=1&amp;bt=1"/>
          <p:cNvSpPr/>
          <p:nvPr/>
        </p:nvSpPr>
        <p:spPr>
          <a:xfrm>
            <a:off x="722376" y="900000"/>
            <a:ext cx="10753344" cy="4542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写作语料库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“情绪涌上我的心头”的万能表达</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文章原句：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a</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sense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of</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accomplishment</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washed</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over</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一股成就感涌上我的心头。</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核心表达：A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sense/wave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+表示情绪的名词+动词（短语）+me.</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可替换的名词：pride（自豪）、relief（宽慰）、joy（喜悦）、gratitude（感激）、calm（平静）、fear（恐惧）、sadness（悲伤）、helplessness（无助）、loneliness（孤独）、regret（遗憾）等。</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可替换的动词短语：wash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over（突然袭来）、sweep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over（突然袭来）、flood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over（充满）、pour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over（涌上心头）、roll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over（像波浪</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一层层涌来）等。</a:t>
            </a:r>
            <a:endParaRPr lang="en-US" altLang="zh-CN" sz="2000" dirty="0"/>
          </a:p>
          <a:p>
            <a:pPr algn="l">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A</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sense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of</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relief</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washed</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over</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考试终于结束时，一股轻松感涌上我的心头。</a:t>
            </a:r>
            <a:endParaRPr lang="en-US" altLang="zh-CN" sz="2000" dirty="0"/>
          </a:p>
          <a:p>
            <a:pPr algn="l">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A</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sense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of</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joy</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flooded</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over</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news.</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我听到这个好消息时，一股喜悦感涌遍全身。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3.xml><?xml version="1.0" encoding="utf-8"?>
<p:sld xmlns:a="http://schemas.openxmlformats.org/drawingml/2006/main" xmlns:r="http://schemas.openxmlformats.org/officeDocument/2006/relationships" xmlns:p="http://schemas.openxmlformats.org/presentationml/2006/main">
  <p:cSld name="Slide 187&amp;si=187">
    <p:spTree>
      <p:nvGrpSpPr>
        <p:cNvPr id="1" name=""/>
        <p:cNvGrpSpPr/>
        <p:nvPr/>
      </p:nvGrpSpPr>
      <p:grpSpPr>
        <a:xfrm>
          <a:off x="0" y="0"/>
          <a:ext cx="0" cy="0"/>
          <a:chOff x="0" y="0"/>
          <a:chExt cx="0" cy="0"/>
        </a:xfrm>
      </p:grpSpPr>
      <p:sp>
        <p:nvSpPr>
          <p:cNvPr id="2" name="QO_5_AS.796_7#57162843c?vja=1&amp;pid=17060a037&amp;color=0,0,0&amp;mp=1&amp;vtp=1&amp;bt=1"/>
          <p:cNvSpPr/>
          <p:nvPr/>
        </p:nvSpPr>
        <p:spPr>
          <a:xfrm>
            <a:off x="722376" y="900000"/>
            <a:ext cx="10753344" cy="1494409"/>
          </a:xfrm>
          <a:prstGeom prst="rect">
            <a:avLst/>
          </a:prstGeom>
          <a:noFill/>
          <a:ln/>
        </p:spPr>
        <p:txBody>
          <a:bodyPr wrap="square" lIns="0" tIns="0" rIns="0" bIns="0" rtlCol="0" anchor="t"/>
          <a:lstStyle/>
          <a:p>
            <a:pPr algn="l">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A</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wave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of</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sadness</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poured</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over</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recalled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memory.</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当我回忆起那段往事时，一股悲伤涌上心头。</a:t>
            </a:r>
            <a:endParaRPr lang="en-US" altLang="zh-CN" sz="2000" dirty="0"/>
          </a:p>
          <a:p>
            <a:pPr algn="l">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A</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wave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of</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pride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swept</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over</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trophy.</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当我举起奖杯时，一股自豪感涌上心头。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4.xml><?xml version="1.0" encoding="utf-8"?>
<p:sld xmlns:a="http://schemas.openxmlformats.org/drawingml/2006/main" xmlns:r="http://schemas.openxmlformats.org/officeDocument/2006/relationships" xmlns:p="http://schemas.openxmlformats.org/presentationml/2006/main">
  <p:cSld name="Slide 182&amp;si=182">
    <p:spTree>
      <p:nvGrpSpPr>
        <p:cNvPr id="1" name=""/>
        <p:cNvGrpSpPr/>
        <p:nvPr/>
      </p:nvGrpSpPr>
      <p:grpSpPr>
        <a:xfrm>
          <a:off x="0" y="0"/>
          <a:ext cx="0" cy="0"/>
          <a:chOff x="0" y="0"/>
          <a:chExt cx="0" cy="0"/>
        </a:xfrm>
      </p:grpSpPr>
      <p:sp>
        <p:nvSpPr>
          <p:cNvPr id="2" name="QO_5_AN.795_1#57162843c?vja=1&amp;pid=17060a037&amp;color=0,0,0&amp;vtp=1&amp;bt=1"/>
          <p:cNvSpPr/>
          <p:nvPr/>
        </p:nvSpPr>
        <p:spPr>
          <a:xfrm>
            <a:off x="722376" y="900000"/>
            <a:ext cx="10753344" cy="5681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anything,”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myself.My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fingers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responded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typing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sentence,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two.The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flowed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fingertips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waiting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moment.I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found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myself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absorbed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process,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letting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thoughts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emotions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guide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review.And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enough,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complete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draft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before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through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sense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accomplishment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over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perfect,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captured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essence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novel.With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deep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breath,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button.Then,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wait.Meanwhile,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felt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worried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wouldn’t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accepted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editor.</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before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editor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replied.“Hi,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Carol.I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quick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review.It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looks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great!”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editor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excitedly.Upon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doubts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pushed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aside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replaced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new-found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confidence.From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forward,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embraced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opportunities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reviews.It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journey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growth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self-discovery,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taught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power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stepping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comfort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zone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trusting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abilities.My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humble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beginnings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occasional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library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assistant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chapter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journey.I’m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grateful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initial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editor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5.xml><?xml version="1.0" encoding="utf-8"?>
<p:sld xmlns:a="http://schemas.openxmlformats.org/drawingml/2006/main" xmlns:r="http://schemas.openxmlformats.org/officeDocument/2006/relationships" xmlns:p="http://schemas.openxmlformats.org/presentationml/2006/main">
  <p:cSld name="Slide 188&amp;si=188">
    <p:spTree>
      <p:nvGrpSpPr>
        <p:cNvPr id="1" name=""/>
        <p:cNvGrpSpPr/>
        <p:nvPr/>
      </p:nvGrpSpPr>
      <p:grpSpPr>
        <a:xfrm>
          <a:off x="0" y="0"/>
          <a:ext cx="0" cy="0"/>
          <a:chOff x="0" y="0"/>
          <a:chExt cx="0" cy="0"/>
        </a:xfrm>
      </p:grpSpPr>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6_BD.142_1#deeb6fa4f?vja=1&amp;pid=54235a77b&amp;color=0,0,0&amp;vtp=1&amp;bt=1"/>
          <p:cNvSpPr/>
          <p:nvPr/>
        </p:nvSpPr>
        <p:spPr>
          <a:xfrm>
            <a:off x="722376" y="900000"/>
            <a:ext cx="10753344" cy="728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[山东青岛2025高二期中]</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3" name="QM_6_BD.142_2#deeb6fa4f?sp=1&amp;vja=1&amp;pid=54235a77b&amp;color=0,0,0&amp;vtp=1"/>
          <p:cNvSpPr/>
          <p:nvPr/>
        </p:nvSpPr>
        <p:spPr>
          <a:xfrm>
            <a:off x="722376" y="1671271"/>
            <a:ext cx="10753344" cy="2633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Bridport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Prize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championing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judges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7bdf35401.fixed?vja=1&amp;pid=110cc6fcf&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选择性必修第三册</a:t>
            </a:r>
            <a:endParaRPr lang="en-US" altLang="zh-CN" sz="2000" dirty="0"/>
          </a:p>
        </p:txBody>
      </p:sp>
      <p:sp>
        <p:nvSpPr>
          <p:cNvPr id="3" name="C_2_BD#7bdf35401.fixed?vja=1&amp;pid=110cc6fcf&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8</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Literature</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6_BD.142_3#deeb6fa4f?sp=1&amp;vja=1&amp;pid=54235a77b&amp;color=0,0,0&amp;vtp=1&amp;bt=1"/>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Prizes</a:t>
            </a:r>
            <a:endParaRPr lang="en-US" altLang="zh-CN" sz="2000" dirty="0"/>
          </a:p>
        </p:txBody>
      </p:sp>
      <p:sp>
        <p:nvSpPr>
          <p:cNvPr id="3" name="QM_6_BD.142_4#deeb6fa4f?sp=1&amp;vja=1&amp;pid=54235a77b&amp;color=0,0,0&amp;vtp=1"/>
          <p:cNvSpPr/>
          <p:nvPr/>
        </p:nvSpPr>
        <p:spPr>
          <a:xfrm>
            <a:off x="722376" y="1290271"/>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1" i="0" dirty="0">
                <a:solidFill>
                  <a:srgbClr val="000000"/>
                </a:solidFill>
                <a:latin typeface="Times New Roman" pitchFamily="34" charset="0"/>
                <a:ea typeface="微软雅黑" pitchFamily="34" charset="-122"/>
                <a:cs typeface="Times New Roman" pitchFamily="34" charset="-120"/>
              </a:rPr>
              <a:t>Young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Writer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Award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（￡500）</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highest-placed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endParaRPr lang="en-US" altLang="zh-CN" sz="2000" dirty="0"/>
          </a:p>
        </p:txBody>
      </p:sp>
      <p:sp>
        <p:nvSpPr>
          <p:cNvPr id="4" name="QM_6_BD.142_5#deeb6fa4f?sp=1&amp;vja=1&amp;pid=54235a77b&amp;color=0,0,0&amp;vtp=1"/>
          <p:cNvSpPr/>
          <p:nvPr/>
        </p:nvSpPr>
        <p:spPr>
          <a:xfrm>
            <a:off x="722376" y="2442669"/>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·Never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Too</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Late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Award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（￡500）</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highest-placed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anthology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（选集）,</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available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M_6_BD.142_6#deeb6fa4f?sp=1&amp;vja=1&amp;pid=54235a77b&amp;color=0,0,0&amp;vtp=1&amp;bt=1"/>
          <p:cNvSpPr/>
          <p:nvPr/>
        </p:nvSpPr>
        <p:spPr>
          <a:xfrm>
            <a:off x="722376" y="900000"/>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·Dorset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Award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（￡100）</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Sponsored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highest-placed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Dorset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endParaRPr lang="en-US" altLang="zh-CN" sz="2000" dirty="0"/>
          </a:p>
        </p:txBody>
      </p:sp>
      <p:graphicFrame>
        <p:nvGraphicFramePr>
          <p:cNvPr id="26" name="QM_6_BD.142_7#deeb6fa4f?colgroup=9,11,19&amp;vja=1&amp;pid=54235a77b&amp;color=0,0,0&amp;vtp=1"/>
          <p:cNvGraphicFramePr>
            <a:graphicFrameLocks noGrp="1"/>
          </p:cNvGraphicFramePr>
          <p:nvPr>
            <p:extLst>
              <p:ext uri="{D42A27DB-BD31-4B8C-83A1-F6EECF244321}">
                <p14:modId xmlns:p14="http://schemas.microsoft.com/office/powerpoint/2010/main" val="489419273"/>
              </p:ext>
            </p:extLst>
          </p:nvPr>
        </p:nvGraphicFramePr>
        <p:xfrm>
          <a:off x="722376" y="2146124"/>
          <a:ext cx="10707624" cy="3343339"/>
        </p:xfrm>
        <a:graphic>
          <a:graphicData uri="http://schemas.openxmlformats.org/drawingml/2006/table">
            <a:tbl>
              <a:tblPr/>
              <a:tblGrid>
                <a:gridCol w="2077385">
                  <a:extLst>
                    <a:ext uri="{9D8B030D-6E8A-4147-A177-3AD203B41FA5}">
                      <a16:colId xmlns:a16="http://schemas.microsoft.com/office/drawing/2014/main" val="20000"/>
                    </a:ext>
                  </a:extLst>
                </a:gridCol>
                <a:gridCol w="3252247">
                  <a:extLst>
                    <a:ext uri="{9D8B030D-6E8A-4147-A177-3AD203B41FA5}">
                      <a16:colId xmlns:a16="http://schemas.microsoft.com/office/drawing/2014/main" val="20001"/>
                    </a:ext>
                  </a:extLst>
                </a:gridCol>
                <a:gridCol w="5377992">
                  <a:extLst>
                    <a:ext uri="{9D8B030D-6E8A-4147-A177-3AD203B41FA5}">
                      <a16:colId xmlns:a16="http://schemas.microsoft.com/office/drawing/2014/main" val="20002"/>
                    </a:ext>
                  </a:extLst>
                </a:gridCol>
              </a:tblGrid>
              <a:tr h="420180">
                <a:tc>
                  <a:txBody>
                    <a:bodyPr/>
                    <a:lstStyle/>
                    <a:p>
                      <a:pPr algn="ctr" hangingPunct="0">
                        <a:lnSpc>
                          <a:spcPct val="130000"/>
                        </a:lnSpc>
                      </a:pPr>
                      <a:r>
                        <a:rPr lang="en-US" altLang="zh-CN" sz="2000" b="1" i="0">
                          <a:solidFill>
                            <a:srgbClr val="000000"/>
                          </a:solidFill>
                          <a:latin typeface="Times New Roman" pitchFamily="34" charset="0"/>
                          <a:ea typeface="微软雅黑" pitchFamily="34" charset="-122"/>
                          <a:cs typeface="Times New Roman" pitchFamily="34" charset="-120"/>
                        </a:rPr>
                        <a:t>Genre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1" i="0">
                          <a:solidFill>
                            <a:srgbClr val="000000"/>
                          </a:solidFill>
                          <a:latin typeface="Times New Roman" pitchFamily="34" charset="0"/>
                          <a:ea typeface="微软雅黑" pitchFamily="34" charset="-122"/>
                          <a:cs typeface="Times New Roman" pitchFamily="34" charset="-120"/>
                        </a:rPr>
                        <a:t>First</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prize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1" i="0">
                          <a:solidFill>
                            <a:srgbClr val="000000"/>
                          </a:solidFill>
                          <a:latin typeface="Times New Roman" pitchFamily="34" charset="0"/>
                          <a:ea typeface="微软雅黑" pitchFamily="34" charset="-122"/>
                          <a:cs typeface="Times New Roman" pitchFamily="34" charset="-120"/>
                        </a:rPr>
                        <a:t>Requirement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085">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Poetry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￡5,000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085">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￡5,000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5,000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085">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Flash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￡1,000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250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Novel</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￡1,500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packages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5,000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synopsis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（提要）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22325">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Memoirs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￡1,500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packages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5,000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300-word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overview</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8#deeb6fa4f?sp=1&amp;vja=1&amp;pid=54235a77b&amp;color=0,0,0&amp;vtp=1">
            <a:extLst>
              <a:ext uri="{FF2B5EF4-FFF2-40B4-BE49-F238E27FC236}">
                <a16:creationId xmlns:a16="http://schemas.microsoft.com/office/drawing/2014/main" id="{41590ECD-0FDC-0A1D-426B-D781DECA0159}"/>
              </a:ext>
            </a:extLst>
          </p:cNvPr>
          <p:cNvSpPr/>
          <p:nvPr/>
        </p:nvSpPr>
        <p:spPr>
          <a:xfrm>
            <a:off x="722376" y="900000"/>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Notes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2025</a:t>
            </a:r>
            <a:endParaRPr lang="en-US" altLang="zh-CN" sz="2000" dirty="0"/>
          </a:p>
        </p:txBody>
      </p:sp>
      <p:sp>
        <p:nvSpPr>
          <p:cNvPr id="3" name="QM_6_EX.143_1#deeb6fa4f?vja=1&amp;pid=54235a77b&amp;color=0,0,0&amp;vtp=1">
            <a:extLst>
              <a:ext uri="{FF2B5EF4-FFF2-40B4-BE49-F238E27FC236}">
                <a16:creationId xmlns:a16="http://schemas.microsoft.com/office/drawing/2014/main" id="{92FE819F-A7CD-836C-1C43-35F2FE8B1AAD}"/>
              </a:ext>
            </a:extLst>
          </p:cNvPr>
          <p:cNvSpPr/>
          <p:nvPr/>
        </p:nvSpPr>
        <p:spPr>
          <a:xfrm>
            <a:off x="722376" y="2433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本文是一篇应用文。文章主要介绍了布里德波特奖的参赛要求、奖项设置和注意事项等相关信息。</a:t>
            </a:r>
            <a:endParaRPr lang="en-US" altLang="zh-CN" sz="2000" dirty="0"/>
          </a:p>
        </p:txBody>
      </p:sp>
    </p:spTree>
    <p:extLst>
      <p:ext uri="{BB962C8B-B14F-4D97-AF65-F5344CB8AC3E}">
        <p14:creationId xmlns:p14="http://schemas.microsoft.com/office/powerpoint/2010/main" val="17194777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BD.144_1#02585a840?vja=1&amp;pid=deeb6fa4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Prize?(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5_1#02585a840.bracket?vja=1&amp;pid=deeb6fa4f&amp;color=0,0,0&amp;vpa=71&amp;vtp=1"/>
          <p:cNvSpPr/>
          <p:nvPr/>
        </p:nvSpPr>
        <p:spPr>
          <a:xfrm>
            <a:off x="60960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44_2#02585a840.choices?vja=1&amp;pid=deeb6fa4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memoirs.</a:t>
            </a:r>
            <a:endParaRPr lang="en-US" altLang="zh-CN" sz="2000" dirty="0"/>
          </a:p>
        </p:txBody>
      </p:sp>
      <p:sp>
        <p:nvSpPr>
          <p:cNvPr id="5" name="QC_7_AS.146_1#02585a840?vja=1&amp;pid=deeb6fa4f&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committed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discovering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championing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writers.”以及第二段中的“It’s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print.We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happen.”可知，布里德波特奖致力于发现和支持新作家，为他们提供一个让作品得以发表的平台。故选A项。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BD.147_1#d23efbfbc?vja=1&amp;pid=deeb6fa4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prize?(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8_1#d23efbfbc.bracket?vja=1&amp;pid=deeb6fa4f&amp;color=0,0,0&amp;vpa=72&amp;vtp=1"/>
          <p:cNvSpPr/>
          <p:nvPr/>
        </p:nvSpPr>
        <p:spPr>
          <a:xfrm>
            <a:off x="44863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47_2#d23efbfbc.choices?vja=1&amp;pid=deeb6fa4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3,000-word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Dorset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top-ranked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22-year-old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endParaRPr lang="en-US" altLang="zh-CN" sz="2000" dirty="0"/>
          </a:p>
        </p:txBody>
      </p:sp>
      <p:sp>
        <p:nvSpPr>
          <p:cNvPr id="5" name="QC_7_AS.149_1#d23efbfbc?vja=1&amp;pid=deeb6fa4f&amp;color=0,0,0&amp;vtp=1"/>
          <p:cNvSpPr/>
          <p:nvPr/>
        </p:nvSpPr>
        <p:spPr>
          <a:xfrm>
            <a:off x="722376" y="2839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细节理解题。根据Young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（￡500）部分中的“For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highest-placed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16</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flash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novel.”可知，16至25岁在诗歌、短篇小说、微型小说和长篇小说类别中排名最高的作家可获得该奖项，所以一个排名第一的22岁短篇小说作家可以获得该奖项。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50_1#b162f0f47?vja=1&amp;pid=deeb6fa4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requirements?(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1_1#b162f0f47.bracket?vja=1&amp;pid=deeb6fa4f&amp;color=0,0,0&amp;vpa=73&amp;vtp=1"/>
          <p:cNvSpPr/>
          <p:nvPr/>
        </p:nvSpPr>
        <p:spPr>
          <a:xfrm>
            <a:off x="54991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50_2#b162f0f47.choices?vja=1&amp;pid=deeb6fa4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co-authored.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original.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2025.</a:t>
            </a:r>
            <a:endParaRPr lang="en-US" altLang="zh-CN" sz="2000" dirty="0"/>
          </a:p>
        </p:txBody>
      </p:sp>
      <p:sp>
        <p:nvSpPr>
          <p:cNvPr id="5" name="QC_7_AS.152_1#b162f0f47?vja=1&amp;pid=deeb6fa4f&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细节理解题。根据Notes部分中的“Entries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independently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writer.”和“Work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produced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tool.”可知，参赛作品必须完全原创。故选C项。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6_BD.153_1#a07c361e9?vja=1&amp;pid=54235a77b&amp;color=0,0,0&amp;vtp=1&amp;bt=1"/>
          <p:cNvSpPr/>
          <p:nvPr/>
        </p:nvSpPr>
        <p:spPr>
          <a:xfrm>
            <a:off x="722376" y="900000"/>
            <a:ext cx="10753344" cy="4919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ninth-grade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cowboy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Juliet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rejected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interpreted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（论点）</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persuasive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assignments,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personal-narrative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required</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3_1#a07c361e9?vja=1&amp;pid=54235a77b&amp;color=0,0,0&amp;vtp=1&amp;bt=1">
            <a:extLst>
              <a:ext uri="{FF2B5EF4-FFF2-40B4-BE49-F238E27FC236}">
                <a16:creationId xmlns:a16="http://schemas.microsoft.com/office/drawing/2014/main" id="{CB08594B-2294-BBFC-094D-ECA8209FFD06}"/>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（体裁）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staggering</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demonstrated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significance—the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endParaRPr lang="en-US" altLang="zh-CN" sz="2000" dirty="0"/>
          </a:p>
        </p:txBody>
      </p:sp>
      <p:sp>
        <p:nvSpPr>
          <p:cNvPr id="3" name="QM_6_EX.154_1#a07c361e9?vja=1&amp;pid=54235a77b&amp;color=0,0,0&amp;vtp=1">
            <a:extLst>
              <a:ext uri="{FF2B5EF4-FFF2-40B4-BE49-F238E27FC236}">
                <a16:creationId xmlns:a16="http://schemas.microsoft.com/office/drawing/2014/main" id="{C4655DC9-9E39-B10A-7735-C8631575646D}"/>
              </a:ext>
            </a:extLst>
          </p:cNvPr>
          <p:cNvSpPr/>
          <p:nvPr/>
        </p:nvSpPr>
        <p:spPr>
          <a:xfrm>
            <a:off x="722376" y="3957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本文主要讲述了作者在教授写作时，通过调整作文话题发现当学生对自己选择的主题感兴趣时，他们写作的表现有了显著提升，并从中领悟到写作的真正意义。</a:t>
            </a:r>
            <a:endParaRPr lang="en-US" altLang="zh-CN" sz="2000" dirty="0"/>
          </a:p>
        </p:txBody>
      </p:sp>
    </p:spTree>
    <p:extLst>
      <p:ext uri="{BB962C8B-B14F-4D97-AF65-F5344CB8AC3E}">
        <p14:creationId xmlns:p14="http://schemas.microsoft.com/office/powerpoint/2010/main" val="31855307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55_1#e10e9b842?vja=1&amp;pid=a07c361e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6_1#e10e9b842.bracket?vja=1&amp;pid=a07c361e9&amp;color=0,0,0&amp;vpa=74&amp;vtp=1"/>
          <p:cNvSpPr/>
          <p:nvPr/>
        </p:nvSpPr>
        <p:spPr>
          <a:xfrm>
            <a:off x="82772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5_2#e10e9b842.choices?vja=1&amp;pid=a07c361e9&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A.Ninth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graders.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writers.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.Fictional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endParaRPr lang="en-US" altLang="zh-CN" sz="2000" dirty="0"/>
          </a:p>
        </p:txBody>
      </p:sp>
      <p:sp>
        <p:nvSpPr>
          <p:cNvPr id="5" name="QC_7_AS.157_1#e10e9b842?vja=1&amp;pid=a07c361e9&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细节理解题。根据第一段第一句中的In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ninth-grade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year可知，去年作者教授的是九年级的写作课；再根据第一段最后一句中的“I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wondering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people”可知，是作者的学生在写作课上创作了上文提到的“a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cowboy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father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modern-day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Juliet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”这些人。由此可知，第一段中作者提及的人是学生在写作中创作的人物，即虚构的人物。故选D项。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158_1#419c55293?vja=1&amp;pid=a07c361e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essay?(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9_1#419c55293.bracket?vja=1&amp;pid=a07c361e9&amp;color=0,0,0&amp;vpa=75&amp;vtp=1"/>
          <p:cNvSpPr/>
          <p:nvPr/>
        </p:nvSpPr>
        <p:spPr>
          <a:xfrm>
            <a:off x="83423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8_2#419c55293.choices?vja=1&amp;pid=a07c361e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vocabulary.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misunderstood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question.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endParaRPr lang="en-US" altLang="zh-CN" sz="2000" dirty="0"/>
          </a:p>
        </p:txBody>
      </p:sp>
      <p:sp>
        <p:nvSpPr>
          <p:cNvPr id="5" name="QC_7_AS.160_1#419c55293?vja=1&amp;pid=a07c361e9&amp;color=0,0,0&amp;vtp=1"/>
          <p:cNvSpPr/>
          <p:nvPr/>
        </p:nvSpPr>
        <p:spPr>
          <a:xfrm>
            <a:off x="722376" y="2077847"/>
            <a:ext cx="10753344" cy="2675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细节理解题。根据第二段倒数第三句“Then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realized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itself.”可知，学生第一篇作文写得差的原因是“Why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important?”这个写作话题本身。再根据该段倒数第二句中的“writing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important”可知，学生并不觉得写作重要，也就是说，学生对该写作话题缺乏兴趣，所以写得差。故选D项。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关键点拨</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本题解题的关键在于理解第二段中strike的含义，strike在此表示“让（某人）觉得；给（某人以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）印象”，didn’t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important表示“没有让他们觉得重要”，可以借助该表述得出本题答案。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9a8e9ca92.fixed?vja=1&amp;pid=6ab376ea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9a8e9ca92.fixed?vja=1&amp;pid=6ab376ea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The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Last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Leaf</a:t>
            </a:r>
            <a:endParaRPr lang="en-US" altLang="zh-CN" sz="4400" dirty="0"/>
          </a:p>
        </p:txBody>
      </p:sp>
      <p:pic>
        <p:nvPicPr>
          <p:cNvPr id="4" name="C_4#9a8e9ca92.fixed?vja=1&amp;pid=6ab376ea6&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9a8e9ca92.fixed?vja=1&amp;pid=6ab376ea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161_1#2658f7ade?vja=1&amp;pid=a07c361e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“staggering”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2_1#2658f7ade.bracket?vja=1&amp;pid=a07c361e9&amp;color=0,0,0&amp;vpa=76&amp;vtp=1"/>
          <p:cNvSpPr/>
          <p:nvPr/>
        </p:nvSpPr>
        <p:spPr>
          <a:xfrm>
            <a:off x="85312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61_2#2658f7ade.choices?vja=1&amp;pid=a07c361e9&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Mixed.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Amazing.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Similar.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.Disturbing.</a:t>
            </a:r>
            <a:endParaRPr lang="en-US" altLang="zh-CN" sz="2000" dirty="0"/>
          </a:p>
        </p:txBody>
      </p:sp>
      <p:sp>
        <p:nvSpPr>
          <p:cNvPr id="5" name="QC_7_AS.163_1#2658f7ade?vja=1&amp;pid=a07c361e9&amp;color=0,0,0&amp;vtp=1"/>
          <p:cNvSpPr/>
          <p:nvPr/>
        </p:nvSpPr>
        <p:spPr>
          <a:xfrm>
            <a:off x="722376" y="1696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词义猜测题。根据第二段内容可知，学生们的第一篇文章写得很差；根据第三段最后一句“The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diverse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topics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characters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broadened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touched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可知，学生们后续写的文章话题多样、篇幅都有10—20页，且写作人物开阔了作者的视野、打动了作者。综上所述，这两段描述了学生们的不同表现，说明学生们的后续写作让作者感到惊讶。由此可猜测，staggering的意思是“令人吃惊的”，与amazing意思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AS.163_2#2658f7ade?vja=1&amp;pid=a07c361e9&amp;color=0,0,0&amp;mp=1&amp;vtp=1&amp;bt=1"/>
          <p:cNvSpPr/>
          <p:nvPr/>
        </p:nvSpPr>
        <p:spPr>
          <a:xfrm>
            <a:off x="722376" y="900000"/>
            <a:ext cx="10753344" cy="2637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方法总结</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根据文章线索猜测词义</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做词义猜测题时，可根据文章上下文线索猜测词义。比如本题，可以根据文章中提到的学生写作的情况，即从第一次写作“很差”到后续写作话题多样和篇幅较长的变化这一线索猜测生词的含义。根据文章第二段内容可知，学生第一次写作表现得很糟糕；第三段中作者对教学作出了调整，学生写作的表现有所提升，故画线词汇在情感色彩上应该是积极的，仅B项符合文意。干扰项D项（令人不安的）为负面含义，可首先排除；C项（类似的）说明学生没有进步，与文意不符；A项（混合的）与下文学生的优秀表现不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164_1#7c9931ff0?vja=1&amp;pid=a07c361e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5_1#7c9931ff0.bracket?vja=1&amp;pid=a07c361e9&amp;color=0,0,0&amp;vpa=77&amp;vtp=1"/>
          <p:cNvSpPr/>
          <p:nvPr/>
        </p:nvSpPr>
        <p:spPr>
          <a:xfrm>
            <a:off x="570884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64_2#7c9931ff0.choices?vja=1&amp;pid=a07c361e9&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learning.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power.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endParaRPr lang="en-US" altLang="zh-CN" sz="2000" dirty="0"/>
          </a:p>
        </p:txBody>
      </p:sp>
      <p:sp>
        <p:nvSpPr>
          <p:cNvPr id="5" name="QC_7_AS.166_1#7c9931ff0?vja=1&amp;pid=a07c361e9&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spc="-50" dirty="0">
                <a:solidFill>
                  <a:srgbClr val="639319"/>
                </a:solidFill>
                <a:latin typeface="Times New Roman" pitchFamily="34" charset="0"/>
                <a:ea typeface="微软雅黑" pitchFamily="34" charset="-122"/>
                <a:cs typeface="Times New Roman"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推理判断题。最后一段是作者对这段教学经历的总结和感悟：自己原本认为写作仅是一种沟通的方式，但学生展示了其更深层的意义，即写作能够连接人与人、让我们学会换位思考、使我们明白做人的意义。这一认知转变说明“通过教学，教师也能获得新领悟”，即教学相长。故选A项。</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AS.166_2#7c9931ff0?vja=1&amp;pid=a07c361e9&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7_AS.166_3#7c9931ff0?vja=1&amp;pid=a07c361e9&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40480" y="1384124"/>
            <a:ext cx="4517136" cy="2679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166_4#7c9931ff0?vja=1&amp;pid=a07c361e9&amp;color=0,0,0&amp;mp=1&amp;vtp=1"/>
          <p:cNvSpPr/>
          <p:nvPr/>
        </p:nvSpPr>
        <p:spPr>
          <a:xfrm>
            <a:off x="722376" y="4190824"/>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当六月最后的铃声响起时，我带着一本年鉴离开了，年鉴上写满了关于写作最强大的意义的信息——写作能把人与人联系起来、让我们换位思考、使我们明白做人的意义。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M_6_BD.167_1#93a13245d?vja=1&amp;pid=67f79988a&amp;color=0,0,0&amp;vtp=1&amp;bt=1"/>
          <p:cNvSpPr/>
          <p:nvPr/>
        </p:nvSpPr>
        <p:spPr>
          <a:xfrm>
            <a:off x="722376" y="900000"/>
            <a:ext cx="10753344" cy="3810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[江苏镇江中学2025高二期中]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chosen.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contemporary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fiction.2.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well-organised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well-balanced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endParaRPr lang="en-US" altLang="zh-CN" sz="2000" dirty="0"/>
          </a:p>
          <a:p>
            <a:pPr algn="just">
              <a:lnSpc>
                <a:spcPct val="125000"/>
              </a:lnSpc>
            </a:pPr>
            <a:endParaRPr lang="en-US" altLang="zh-CN" sz="2000" dirty="0"/>
          </a:p>
        </p:txBody>
      </p:sp>
      <p:sp>
        <p:nvSpPr>
          <p:cNvPr id="3" name="QM_6_AN.168_1#93a13245d.blank?vja=1&amp;pid=67f79988a&amp;color=0,0,0&amp;vpa=78&amp;vtp=1"/>
          <p:cNvSpPr/>
          <p:nvPr/>
        </p:nvSpPr>
        <p:spPr>
          <a:xfrm>
            <a:off x="7442264" y="1242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6_AN.169_1#93a13245d.blank?vja=1&amp;pid=67f79988a&amp;color=0,0,0&amp;vpa=79&amp;vtp=1"/>
          <p:cNvSpPr/>
          <p:nvPr/>
        </p:nvSpPr>
        <p:spPr>
          <a:xfrm>
            <a:off x="8854504" y="3147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7_1#93a13245d?vja=1&amp;pid=67f79988a&amp;color=0,0,0&amp;vtp=1&amp;bt=1">
            <a:extLst>
              <a:ext uri="{FF2B5EF4-FFF2-40B4-BE49-F238E27FC236}">
                <a16:creationId xmlns:a16="http://schemas.microsoft.com/office/drawing/2014/main" id="{E6BA9D7F-1C9D-FC2E-238E-5D6F0267F5F1}"/>
              </a:ext>
            </a:extLst>
          </p:cNvPr>
          <p:cNvSpPr/>
          <p:nvPr/>
        </p:nvSpPr>
        <p:spPr>
          <a:xfrm>
            <a:off x="722376" y="900000"/>
            <a:ext cx="10753344" cy="4538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Among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Austen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Austen’s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（严酷的）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world.3.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Biographies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（传记）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incredibly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loneliness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uncertainty.5.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p:txBody>
      </p:sp>
      <p:sp>
        <p:nvSpPr>
          <p:cNvPr id="3" name="QM_6_AN.170_1#93a13245d.blank?vja=1&amp;pid=67f79988a&amp;color=0,0,0&amp;vpa=80&amp;vtp=1">
            <a:extLst>
              <a:ext uri="{FF2B5EF4-FFF2-40B4-BE49-F238E27FC236}">
                <a16:creationId xmlns:a16="http://schemas.microsoft.com/office/drawing/2014/main" id="{3CA93F2A-A21D-D582-6B0E-6C56CEFD78AA}"/>
              </a:ext>
            </a:extLst>
          </p:cNvPr>
          <p:cNvSpPr/>
          <p:nvPr/>
        </p:nvSpPr>
        <p:spPr>
          <a:xfrm>
            <a:off x="9504045"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M_6_AN.171_1#93a13245d.blank?vja=1&amp;pid=67f79988a&amp;color=0,0,0&amp;vpa=81&amp;vtp=1">
            <a:extLst>
              <a:ext uri="{FF2B5EF4-FFF2-40B4-BE49-F238E27FC236}">
                <a16:creationId xmlns:a16="http://schemas.microsoft.com/office/drawing/2014/main" id="{ADDF5373-64B1-408A-676C-3EC90D9F7ED3}"/>
              </a:ext>
            </a:extLst>
          </p:cNvPr>
          <p:cNvSpPr/>
          <p:nvPr/>
        </p:nvSpPr>
        <p:spPr>
          <a:xfrm>
            <a:off x="1468501" y="2385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M_6_AN.172_1#93a13245d.blank?vja=1&amp;pid=67f79988a&amp;color=0,0,0&amp;vpa=82&amp;vtp=1">
            <a:extLst>
              <a:ext uri="{FF2B5EF4-FFF2-40B4-BE49-F238E27FC236}">
                <a16:creationId xmlns:a16="http://schemas.microsoft.com/office/drawing/2014/main" id="{CF634626-39DA-3A24-F5DF-BBE022575A23}"/>
              </a:ext>
            </a:extLst>
          </p:cNvPr>
          <p:cNvSpPr/>
          <p:nvPr/>
        </p:nvSpPr>
        <p:spPr>
          <a:xfrm>
            <a:off x="8608441" y="5052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Tree>
    <p:extLst>
      <p:ext uri="{BB962C8B-B14F-4D97-AF65-F5344CB8AC3E}">
        <p14:creationId xmlns:p14="http://schemas.microsoft.com/office/powerpoint/2010/main" val="28467644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6_BD.173_1#93a13245d?vja=1&amp;pid=67f79988a&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non-fiction.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variety.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endParaRPr lang="en-US" altLang="zh-CN" sz="2000" dirty="0"/>
          </a:p>
        </p:txBody>
      </p:sp>
      <p:sp>
        <p:nvSpPr>
          <p:cNvPr id="3" name="QM_6_EX.174_1#93a13245d?vja=1&amp;pid=67f79988a&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本文是一篇记叙文。作者阐述了书籍对于个人成长、世界观塑造以及自我探索的深刻价值，并分享了自己阅读不同类型书籍的感悟。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7_BD.175_1#1549ce677?vja=1&amp;pid=93a13245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6_1#1549ce677.blank?vja=1&amp;pid=93a13245d&amp;color=0,0,0&amp;vpa=83&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177_1#1549ce677?vja=1&amp;pid=93a13245d&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指出作者坚信理解世界的关键在于书籍。空后内容则具体介绍了读者与书中角色以及文字之间的联系。设空处应承上启下，解释书籍如何帮助我们理解世界。F项（我们读的故事塑造了我们的世界观，开阔了我们的视野）符合语境，空后一句中的They指代F项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stories。故选F项。</a:t>
            </a:r>
            <a:endParaRPr lang="en-US" altLang="zh-CN" sz="2200" dirty="0"/>
          </a:p>
        </p:txBody>
      </p:sp>
      <p:sp>
        <p:nvSpPr>
          <p:cNvPr id="5" name="QB_7_BD.178_1#272dde7f9?vja=1&amp;pid=93a13245d&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79_1#272dde7f9.blank?vja=1&amp;pid=93a13245d&amp;color=0,0,0&amp;vpa=84&amp;vtp=1"/>
          <p:cNvSpPr/>
          <p:nvPr/>
        </p:nvSpPr>
        <p:spPr>
          <a:xfrm>
            <a:off x="1036701" y="284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B_7_AS.180_1#272dde7f9?vja=1&amp;pid=93a13245d&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作者收藏了很多不同类型的书，空后则解释每种类型的书都提供了不同的视角，发挥了不同的作用。由此可知，设空处应解释作者为何要收藏多种类型的书。B项（我相信多样性的力量）引出了下文对不同类型书籍的作用的介绍，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7_BD.181_1#a6c52dd03?vja=1&amp;pid=93a13245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2_1#a6c52dd03.blank?vja=1&amp;pid=93a13245d&amp;color=0,0,0&amp;vpa=85&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7_AS.183_1#a6c52dd03?vja=1&amp;pid=93a13245d&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上文介绍了作者最喜欢的两位作家以及作者喜欢简·奥斯汀的原因；根据“Orwell,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可知，此处在介绍作者喜欢乔治·奥威尔的原因，因此设空处应关于奥威尔的作品或个人风格等。D项（他的故事既是警告，也是行动的号召）描述了其作品的深刻寓意，符合语境，且D项中的代词His指代上文的Orwell，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7_AS.183_2#a6c52dd03?vja=1&amp;pid=93a13245d&amp;color=0,0,0&amp;mp=1&amp;vtp=1&amp;bt=1"/>
          <p:cNvSpPr/>
          <p:nvPr/>
        </p:nvSpPr>
        <p:spPr>
          <a:xfrm>
            <a:off x="722376" y="900000"/>
            <a:ext cx="10753344" cy="4161155"/>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方法总结</a:t>
            </a:r>
            <a:r>
              <a:rPr lang="en-US" altLang="zh-CN" sz="2000" b="1" i="0" dirty="0">
                <a:solidFill>
                  <a:srgbClr val="385723"/>
                </a:solidFill>
                <a:latin typeface="Times New Roman" pitchFamily="34" charset="0"/>
                <a:ea typeface="微软雅黑" pitchFamily="34" charset="-122"/>
                <a:cs typeface="Times New Roman" pitchFamily="34" charset="-120"/>
              </a:rPr>
              <a:t>巧</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用“代词指代”，精准锁定解题线索</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在解答7选5题目时，除了要梳理文章的逻辑脉络，我们还可以利用一个非常关键的语法线索——代词的指代关系，来精准定位答案。</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代词（如it、he、they、this等）在语篇中起着重要的衔接作用，它必然指代上文出现过的某个特定对象。这种语法上的强关联性为我们判断句子间的逻辑关系提供了可靠的依据。</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解题时，如果空后的句子包含代词，我们就可以通过分析该代词，反向推导出设空处提到的指代对象。例如，在第1小题中，空后的句子以They开头，它指代前文提到的一个复数名词。同时，They所在句子提到“它们向我们介绍人物”，这进一步暗示了指代对象应为“故事”“书籍”等。带着这条线索，我们去审查选项，答案便可被精准锁定。</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（2）如果是选项中包含代词，则在空前的句子中寻找对应关系，再验证答案。例如在本题中，答案选项中出现了代词His，这时可以根据指代关系来检查该选项是否符合语境。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M_6_BD.1_1#0a4465b2b?vja=1&amp;pid=a5c9e5e1b&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在空白处填入1个适当的单词或括号内单词的正确形式。</a:t>
            </a:r>
            <a:endParaRPr lang="en-US" altLang="zh-CN" sz="2000" dirty="0"/>
          </a:p>
        </p:txBody>
      </p:sp>
      <p:sp>
        <p:nvSpPr>
          <p:cNvPr id="3" name="QB_7_BD.2_1#78907300a?vja=1&amp;pid=0a4465b2b&amp;color=0,0,0&amp;vtp=1"/>
          <p:cNvSpPr/>
          <p:nvPr/>
        </p:nvSpPr>
        <p:spPr>
          <a:xfrm>
            <a:off x="722376" y="12777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British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insurance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most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a:t>
            </a:r>
            <a:endParaRPr lang="en-US" altLang="zh-CN" sz="2000" dirty="0"/>
          </a:p>
        </p:txBody>
      </p:sp>
      <p:sp>
        <p:nvSpPr>
          <p:cNvPr id="4" name="QB_7_AN.3_1#78907300a.blank?vja=1&amp;pid=0a4465b2b&amp;color=0,0,0&amp;vpa=1&amp;vtp=1"/>
          <p:cNvSpPr/>
          <p:nvPr/>
        </p:nvSpPr>
        <p:spPr>
          <a:xfrm>
            <a:off x="10404539" y="1239647"/>
            <a:ext cx="957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romantic</a:t>
            </a:r>
            <a:endParaRPr lang="en-US" altLang="zh-CN" sz="2000" dirty="0"/>
          </a:p>
        </p:txBody>
      </p:sp>
      <p:sp>
        <p:nvSpPr>
          <p:cNvPr id="5" name="QB_7_AS.4_1#78907300a?vja=1&amp;pid=0a4465b2b&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句意为：英国一家保险公司最近邀请了1,000人投票选出最浪漫的信件。the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most后接多音节形容词原级，表示最高级，修饰名词letter，romance的形容词形式是romantic。</a:t>
            </a:r>
            <a:endParaRPr lang="en-US" altLang="zh-CN" sz="2200" dirty="0"/>
          </a:p>
        </p:txBody>
      </p:sp>
      <p:sp>
        <p:nvSpPr>
          <p:cNvPr id="6" name="QB_7_BD.5_1#7656373e5?vja=1&amp;pid=0a4465b2b&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increased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（dramatic）.</a:t>
            </a:r>
            <a:endParaRPr lang="en-US" altLang="zh-CN" sz="2000" dirty="0"/>
          </a:p>
        </p:txBody>
      </p:sp>
      <p:sp>
        <p:nvSpPr>
          <p:cNvPr id="7" name="QB_7_AN.6_1#7656373e5.blank?vja=1&amp;pid=0a4465b2b&amp;color=0,0,0&amp;vpa=2&amp;vtp=1"/>
          <p:cNvSpPr/>
          <p:nvPr/>
        </p:nvSpPr>
        <p:spPr>
          <a:xfrm>
            <a:off x="7588314" y="2834259"/>
            <a:ext cx="1322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dramatically</a:t>
            </a:r>
            <a:endParaRPr lang="en-US" altLang="zh-CN" sz="2000" dirty="0"/>
          </a:p>
        </p:txBody>
      </p:sp>
      <p:sp>
        <p:nvSpPr>
          <p:cNvPr id="8" name="QB_7_AS.7_1#7656373e5?vja=1&amp;pid=0a4465b2b&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句意为：多亏这项新技术，我们（产品）的产量已大幅度提高。此处应用副词dramatically修饰动词increased，表示“大幅度地；急剧地”。</a:t>
            </a:r>
            <a:endParaRPr lang="en-US" altLang="zh-CN" sz="2200" dirty="0"/>
          </a:p>
        </p:txBody>
      </p:sp>
      <p:sp>
        <p:nvSpPr>
          <p:cNvPr id="9" name="QB_7_BD.8_1#e781d22c6?vja=1&amp;pid=0a4465b2b&amp;color=0,0,0&amp;vtp=1"/>
          <p:cNvSpPr/>
          <p:nvPr/>
        </p:nvSpPr>
        <p:spPr>
          <a:xfrm>
            <a:off x="722376" y="4119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endParaRPr lang="en-US" altLang="zh-CN" sz="2000" dirty="0"/>
          </a:p>
        </p:txBody>
      </p:sp>
      <p:sp>
        <p:nvSpPr>
          <p:cNvPr id="10" name="QB_7_AN.9_1#e781d22c6.blank?vja=1&amp;pid=0a4465b2b&amp;color=0,0,0&amp;vpa=3&amp;vtp=1"/>
          <p:cNvSpPr/>
          <p:nvPr/>
        </p:nvSpPr>
        <p:spPr>
          <a:xfrm>
            <a:off x="7639431" y="4068445"/>
            <a:ext cx="1027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mysteries</a:t>
            </a:r>
            <a:endParaRPr lang="en-US" altLang="zh-CN" sz="2000" dirty="0"/>
          </a:p>
        </p:txBody>
      </p:sp>
      <p:sp>
        <p:nvSpPr>
          <p:cNvPr id="11" name="QB_7_AS.10_1#e781d22c6?vja=1&amp;pid=0a4465b2b&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句意为：我们热衷于太空探索，因为有许多奥秘等着我们去发现。设空处应填名词，作there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be句型的主语，因其被so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many修饰，且mystery意为“奥秘”时为可数名词，所以应用其复数形式。故填mysteries。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7_BD.184_1#d1a4173e6?vja=1&amp;pid=93a13245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5_1#d1a4173e6.blank?vja=1&amp;pid=93a13245d&amp;color=0,0,0&amp;vpa=86&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186_1#d1a4173e6?vja=1&amp;pid=93a13245d&amp;color=0,0,0&amp;vtp=1"/>
          <p:cNvSpPr/>
          <p:nvPr/>
        </p:nvSpPr>
        <p:spPr>
          <a:xfrm>
            <a:off x="722376" y="1315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段首，为本段主题句。本段主要讲了传记和人生故事这类纪实作品带来的启发，这与上文讨论的奥斯汀、奥威尔等小说家形成呼应。A项（我也喜欢非小说类文学作品）符合语境，能够概括本段内容，同时选项中的also也能够与上一段进行衔接，形成段落间的过渡。故选A项。</a:t>
            </a:r>
            <a:endParaRPr lang="en-US" altLang="zh-CN" sz="2200" dirty="0"/>
          </a:p>
        </p:txBody>
      </p:sp>
      <p:sp>
        <p:nvSpPr>
          <p:cNvPr id="5" name="QB_7_BD.187_1#fac050616?vja=1&amp;pid=93a13245d&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88_1#fac050616.blank?vja=1&amp;pid=93a13245d&amp;color=0,0,0&amp;vpa=87&amp;vtp=1"/>
          <p:cNvSpPr/>
          <p:nvPr/>
        </p:nvSpPr>
        <p:spPr>
          <a:xfrm>
            <a:off x="1036701" y="2846959"/>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7" name="QB_7_AS.189_1#fac050616?vja=1&amp;pid=93a13245d&amp;color=0,0,0&amp;vtp=1"/>
          <p:cNvSpPr/>
          <p:nvPr/>
        </p:nvSpPr>
        <p:spPr>
          <a:xfrm>
            <a:off x="722376" y="3309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本段的结尾，应起到总结上文的作用。上文指出这些藏书对作者的重要性，它们是作者热爱学习、渴望理解世界的象征，是探索之旅的垫脚石，是孤独时的伴侣，也是迷茫时的向导。E项（通过它们，我继续探索、成长和梦想）承接上文，是对书籍所有这些作用的高度概括和对主题的升华。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7_AS.189_2#fac050616?vja=1&amp;pid=93a13245d&amp;color=0,0,0&amp;mp=1&amp;vtp=1&amp;bt=1"/>
          <p:cNvSpPr/>
          <p:nvPr/>
        </p:nvSpPr>
        <p:spPr>
          <a:xfrm>
            <a:off x="722376" y="900000"/>
            <a:ext cx="10753344" cy="3014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写作语料库</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隐喻的修辞手法</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文章原句：</a:t>
            </a:r>
            <a:r>
              <a:rPr lang="en-US" altLang="zh-CN" sz="2000" b="0" i="0" u="sng" dirty="0">
                <a:solidFill>
                  <a:srgbClr val="385723"/>
                </a:solidFill>
                <a:latin typeface="Times New Roman" pitchFamily="34" charset="0"/>
                <a:ea typeface="微软雅黑" pitchFamily="34" charset="-122"/>
                <a:cs typeface="Times New Roman" pitchFamily="34" charset="-120"/>
              </a:rPr>
              <a:t>Books</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are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a</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stepping</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stone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discovery.书是我探索之旅中的一块垫脚石。</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隐喻（metaphor）指的是用一种事物暗喻另一种事物的修辞手法，运用隐喻能够增强文字的画面感，引起读者的情感共鸣，使文字更加优美、生动。</a:t>
            </a:r>
            <a:endParaRPr lang="en-US" altLang="zh-CN" sz="2000" dirty="0"/>
          </a:p>
          <a:p>
            <a:pPr algn="l">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A</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shadow</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of</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doubt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clouds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path.怀疑的阴影笼罩着我的道路。</a:t>
            </a:r>
            <a:endParaRPr lang="en-US" altLang="zh-CN" sz="2000" dirty="0"/>
          </a:p>
          <a:p>
            <a:pPr algn="l">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The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flood</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of</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panic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drowns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thoughts.恐慌如潮水般淹没了我的思绪。</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sword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piercing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silence.他的话语是利刃，划破了寂静。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C_4#75be1ecdf.fixed?vja=1&amp;pid=d5a1bf850&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75be1ecdf.fixed?vja=1&amp;pid=d5a1bf850&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Poetry</a:t>
            </a:r>
            <a:endParaRPr lang="en-US" altLang="zh-CN" sz="4400" dirty="0"/>
          </a:p>
        </p:txBody>
      </p:sp>
      <p:pic>
        <p:nvPicPr>
          <p:cNvPr id="4" name="C_4#75be1ecdf.fixed?vja=1&amp;pid=d5a1bf850&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75be1ecdf.fixed?vja=1&amp;pid=d5a1bf850&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P_6_BD#2e0137c87?vja=1&amp;pid=60437289b&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1.It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winter,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monkeys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struggled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survive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（freeze）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nights.</a:t>
            </a:r>
            <a:endParaRPr lang="en-US" altLang="zh-CN" sz="2000" dirty="0"/>
          </a:p>
        </p:txBody>
      </p:sp>
      <p:sp>
        <p:nvSpPr>
          <p:cNvPr id="4" name="QB_6_AN.191_1#2e0137c87.blank?vja=1&amp;pid=60437289b&amp;color=0,0,0&amp;vpa=88&amp;vtp=1"/>
          <p:cNvSpPr/>
          <p:nvPr/>
        </p:nvSpPr>
        <p:spPr>
          <a:xfrm>
            <a:off x="7592441" y="1226312"/>
            <a:ext cx="887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freezing</a:t>
            </a:r>
            <a:endParaRPr lang="en-US" altLang="zh-CN" sz="2000" dirty="0"/>
          </a:p>
        </p:txBody>
      </p:sp>
      <p:sp>
        <p:nvSpPr>
          <p:cNvPr id="5" name="QB_6_AS.192_1#f921f9370?vja=1&amp;pid=60437289b&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句意为：时值冬天，猴子们在极为寒冷的夜晚挣扎着求生。设空处修饰形容词cold,应填副词freezing，意为“极冷地”。freezing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cold修饰后面的nights。</a:t>
            </a:r>
            <a:endParaRPr lang="en-US" altLang="zh-CN" sz="2200" dirty="0"/>
          </a:p>
        </p:txBody>
      </p:sp>
      <p:sp>
        <p:nvSpPr>
          <p:cNvPr id="6" name="QB_6_BD.193_1#2b04ed498?vja=1&amp;pid=60437289b&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succeed.</a:t>
            </a:r>
            <a:endParaRPr lang="en-US" altLang="zh-CN" sz="2000" dirty="0"/>
          </a:p>
        </p:txBody>
      </p:sp>
      <p:sp>
        <p:nvSpPr>
          <p:cNvPr id="7" name="QB_6_AN.194_1#2b04ed498.blank?vja=1&amp;pid=60437289b&amp;color=0,0,0&amp;vpa=89&amp;vtp=1"/>
          <p:cNvSpPr/>
          <p:nvPr/>
        </p:nvSpPr>
        <p:spPr>
          <a:xfrm>
            <a:off x="2363915" y="2446147"/>
            <a:ext cx="1366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continuously</a:t>
            </a:r>
            <a:endParaRPr lang="en-US" altLang="zh-CN" sz="2000" dirty="0"/>
          </a:p>
        </p:txBody>
      </p:sp>
      <p:sp>
        <p:nvSpPr>
          <p:cNvPr id="8" name="QB_6_AS.195_1#2b04ed498?vja=1&amp;pid=60437289b&amp;color=0,0,0&amp;vtp=1"/>
          <p:cNvSpPr/>
          <p:nvPr/>
        </p:nvSpPr>
        <p:spPr>
          <a:xfrm>
            <a:off x="722376" y="3297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句意为：那些不断获得新知识并能将其应用到工作中的人更有可能成功。设空处修饰动词acquire，应用副词，故填continuously,意为“不断地”。</a:t>
            </a:r>
            <a:endParaRPr lang="en-US" altLang="zh-CN" sz="2200" dirty="0"/>
          </a:p>
        </p:txBody>
      </p:sp>
      <p:sp>
        <p:nvSpPr>
          <p:cNvPr id="9" name="QB_6_BD.196_1#9b4e26621?vja=1&amp;pid=60437289b&amp;color=0,0,0&amp;vtp=1"/>
          <p:cNvSpPr/>
          <p:nvPr/>
        </p:nvSpPr>
        <p:spPr>
          <a:xfrm>
            <a:off x="722376" y="41065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3.Bob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Nobel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new</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expressions.</a:t>
            </a:r>
            <a:endParaRPr lang="en-US" altLang="zh-CN" sz="2000" dirty="0"/>
          </a:p>
        </p:txBody>
      </p:sp>
      <p:sp>
        <p:nvSpPr>
          <p:cNvPr id="10" name="QB_6_AN.197_1#9b4e26621.blank?vja=1&amp;pid=60437289b&amp;color=0,0,0&amp;vpa=90&amp;vtp=1"/>
          <p:cNvSpPr/>
          <p:nvPr/>
        </p:nvSpPr>
        <p:spPr>
          <a:xfrm>
            <a:off x="2217801" y="4436745"/>
            <a:ext cx="676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poetic</a:t>
            </a:r>
            <a:endParaRPr lang="en-US" altLang="zh-CN" sz="2000" dirty="0"/>
          </a:p>
        </p:txBody>
      </p:sp>
      <p:sp>
        <p:nvSpPr>
          <p:cNvPr id="11" name="QB_6_AS.198_1#9b4e26621?vja=1&amp;pid=60437289b&amp;color=0,0,0&amp;vtp=1"/>
          <p:cNvSpPr/>
          <p:nvPr/>
        </p:nvSpPr>
        <p:spPr>
          <a:xfrm>
            <a:off x="722376" y="4909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句意为：据报道，鲍勃·迪伦因创造了新的富有诗意的表达方式而被授予2016年诺贝尔文学奖。设空处修饰后面的名词，应用形容词，此处意为“富有诗意的”，故填poetic。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BD.199_1#7d341c1a1?vja=1&amp;pid=60437289b&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Times New Roman" pitchFamily="34" charset="0"/>
                <a:ea typeface="微软雅黑" pitchFamily="34" charset="-122"/>
                <a:cs typeface="Times New Roman" pitchFamily="34" charset="-120"/>
              </a:rPr>
              <a:t>Jack</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endParaRPr lang="en-US" altLang="zh-CN" sz="2000" dirty="0"/>
          </a:p>
        </p:txBody>
      </p:sp>
      <p:sp>
        <p:nvSpPr>
          <p:cNvPr id="3" name="QB_6_AN.200_1#7d341c1a1.blank?vja=1&amp;pid=60437289b&amp;color=0,0,0&amp;vpa=91&amp;vtp=1"/>
          <p:cNvSpPr/>
          <p:nvPr/>
        </p:nvSpPr>
        <p:spPr>
          <a:xfrm>
            <a:off x="1537843" y="845313"/>
            <a:ext cx="14255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working</a:t>
            </a:r>
            <a:endParaRPr lang="en-US" altLang="zh-CN" sz="2000" dirty="0"/>
          </a:p>
        </p:txBody>
      </p:sp>
      <p:sp>
        <p:nvSpPr>
          <p:cNvPr id="4" name="QB_6_AS.201_1#7d341c1a1?vja=1&amp;pid=60437289b&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句意为：杰克正在实验室工作，突然停电了，这使得他不得不停下工作。此处为be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句型，意为“正在做某事，这时突然</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”，根据occurred可知，主句应用过去进行时，主句主语为第三人称单数，助动词用was。故填was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AS.201_2#7d341c1a1?vja=1&amp;pid=60437289b&amp;color=0,0,0&amp;mp=1&amp;vtp=1&amp;bt=1"/>
          <p:cNvSpPr/>
          <p:nvPr/>
        </p:nvSpPr>
        <p:spPr>
          <a:xfrm>
            <a:off x="722376" y="900000"/>
            <a:ext cx="10753344" cy="2633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when的其他常用句型</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意为“正要做</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，这时</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”。如：I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inspired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going.我正要放弃，这时父亲来了，激励我坚持下去。（2）sb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意为“某人（刚）做完某事，这时</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”。如:I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in.我刚刚做完工作，这时她进来了。（3）be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意为“正要做</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，这时</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”。如:He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rang.他正要说话，这时电话铃响了。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6_BD.202_1#519be0f5f?vja=1&amp;pid=60437289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glance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astonished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endParaRPr lang="en-US" altLang="zh-CN" sz="2000" dirty="0"/>
          </a:p>
        </p:txBody>
      </p:sp>
      <p:sp>
        <p:nvSpPr>
          <p:cNvPr id="3" name="QB_6_AN.203_1#519be0f5f.blank?vja=1&amp;pid=60437289b&amp;color=0,0,0&amp;vpa=92&amp;vtp=1"/>
          <p:cNvSpPr/>
          <p:nvPr/>
        </p:nvSpPr>
        <p:spPr>
          <a:xfrm>
            <a:off x="3440176" y="858013"/>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4" name="QB_6_AS.204_1#519be0f5f?vja=1&amp;pid=60437289b&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句意为：当我瞥了那位表演者一眼时，我非常惊讶地看到了一张消瘦的脸庞。flick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sb意为“向某人瞥了一眼”，为固定短语。</a:t>
            </a:r>
            <a:endParaRPr lang="en-US" altLang="zh-CN" sz="2200" dirty="0"/>
          </a:p>
        </p:txBody>
      </p:sp>
      <p:sp>
        <p:nvSpPr>
          <p:cNvPr id="5" name="QB_6_BD.205_1#067db3a73?vja=1&amp;pid=60437289b&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goodbye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endParaRPr lang="en-US" altLang="zh-CN" sz="2000" dirty="0"/>
          </a:p>
        </p:txBody>
      </p:sp>
      <p:sp>
        <p:nvSpPr>
          <p:cNvPr id="6" name="QB_6_AN.206_1#067db3a73.blank?vja=1&amp;pid=60437289b&amp;color=0,0,0&amp;vpa=93&amp;vtp=1"/>
          <p:cNvSpPr/>
          <p:nvPr/>
        </p:nvSpPr>
        <p:spPr>
          <a:xfrm>
            <a:off x="5543614" y="20722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AS.207_1#067db3a73?vja=1&amp;pid=60437289b&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句意为：每当我要去上学的时候，母亲总是会向我挥手告别。wave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goodbye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sb是固定表达，意为“向某人挥手告别”。</a:t>
            </a:r>
            <a:endParaRPr lang="en-US" altLang="zh-CN" sz="2200" dirty="0"/>
          </a:p>
        </p:txBody>
      </p:sp>
      <p:sp>
        <p:nvSpPr>
          <p:cNvPr id="8" name="QB_6_BD.208_1#6ae02343c?vja=1&amp;pid=60437289b&amp;color=0,0,0&amp;vtp=1"/>
          <p:cNvSpPr/>
          <p:nvPr/>
        </p:nvSpPr>
        <p:spPr>
          <a:xfrm>
            <a:off x="722376" y="33445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smartphones.</a:t>
            </a:r>
            <a:endParaRPr lang="en-US" altLang="zh-CN" sz="2000" dirty="0"/>
          </a:p>
        </p:txBody>
      </p:sp>
      <p:sp>
        <p:nvSpPr>
          <p:cNvPr id="9" name="QB_6_AN.209_1#6ae02343c.blank?vja=1&amp;pid=60437289b&amp;color=0,0,0&amp;vpa=94&amp;vtp=1"/>
          <p:cNvSpPr/>
          <p:nvPr/>
        </p:nvSpPr>
        <p:spPr>
          <a:xfrm>
            <a:off x="10531539" y="3293745"/>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looking</a:t>
            </a:r>
            <a:endParaRPr lang="en-US" altLang="zh-CN" sz="2000" dirty="0"/>
          </a:p>
        </p:txBody>
      </p:sp>
      <p:sp>
        <p:nvSpPr>
          <p:cNvPr id="10" name="QB_6_AS.210_1#6ae02343c?vja=1&amp;pid=60437289b&amp;color=0,0,0&amp;vtp=1"/>
          <p:cNvSpPr/>
          <p:nvPr/>
        </p:nvSpPr>
        <p:spPr>
          <a:xfrm>
            <a:off x="722376" y="41479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句意为：从年轻人在智能手机上浏览短视频的时间长短中就能感受到阅读习惯的改变。spend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sth为固定搭配，意为“花时间做某事”，故填looking。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6_BD.211_1#3cc0ef4b5?vja=1&amp;pid=60437289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gardener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yesterday.</a:t>
            </a:r>
            <a:endParaRPr lang="en-US" altLang="zh-CN" sz="2000" dirty="0"/>
          </a:p>
        </p:txBody>
      </p:sp>
      <p:sp>
        <p:nvSpPr>
          <p:cNvPr id="3" name="QB_6_AN.212_1#3cc0ef4b5.blank?vja=1&amp;pid=60437289b&amp;color=0,0,0&amp;vpa=95&amp;vtp=1"/>
          <p:cNvSpPr/>
          <p:nvPr/>
        </p:nvSpPr>
        <p:spPr>
          <a:xfrm>
            <a:off x="3196019" y="845313"/>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cutting</a:t>
            </a:r>
            <a:endParaRPr lang="en-US" altLang="zh-CN" sz="2000" dirty="0"/>
          </a:p>
        </p:txBody>
      </p:sp>
      <p:sp>
        <p:nvSpPr>
          <p:cNvPr id="4" name="QB_6_AS.213_1#3cc0ef4b5?vja=1&amp;pid=60437289b&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句意为：昨天我们走过公园时，看到一个园丁正在修剪草坪。分析句子结构可知，此处为固定短语see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sth，表示“看见某人正在做某事”，强调动作正在进行，故应用现在分词作宾补。故填cutting。</a:t>
            </a:r>
            <a:endParaRPr lang="en-US" altLang="zh-CN" sz="2200" dirty="0"/>
          </a:p>
        </p:txBody>
      </p:sp>
      <p:sp>
        <p:nvSpPr>
          <p:cNvPr id="5" name="QB_6_BD.214_1#991afda93?vja=1&amp;pid=60437289b&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endParaRPr lang="en-US" altLang="zh-CN" sz="2000" dirty="0"/>
          </a:p>
        </p:txBody>
      </p:sp>
      <p:sp>
        <p:nvSpPr>
          <p:cNvPr id="6" name="QB_6_AN.215_1#991afda93.blank?vja=1&amp;pid=60437289b&amp;color=0,0,0&amp;vpa=96&amp;vtp=1"/>
          <p:cNvSpPr/>
          <p:nvPr/>
        </p:nvSpPr>
        <p:spPr>
          <a:xfrm>
            <a:off x="2411476" y="2465959"/>
            <a:ext cx="6350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a:t>
            </a:r>
            <a:endParaRPr lang="en-US" altLang="zh-CN" sz="2000" dirty="0"/>
          </a:p>
        </p:txBody>
      </p:sp>
      <p:sp>
        <p:nvSpPr>
          <p:cNvPr id="7" name="QB_6_AS.216_1#991afda93?vja=1&amp;pid=60437289b&amp;color=0,0,0&amp;vtp=1"/>
          <p:cNvSpPr/>
          <p:nvPr/>
        </p:nvSpPr>
        <p:spPr>
          <a:xfrm>
            <a:off x="722376" y="2928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句意为：考试前我有很多事情要做，所以我现在不能看太多电视。have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do意为“有许多事要做”，不定式表示将来含义，且此处为主动表被动。故填to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endParaRPr lang="en-US" altLang="zh-CN" sz="2200" dirty="0"/>
          </a:p>
        </p:txBody>
      </p:sp>
      <p:sp>
        <p:nvSpPr>
          <p:cNvPr id="8" name="QB_6_BD.217_1#a9568ff05?vja=1&amp;pid=60437289b&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girl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endParaRPr lang="en-US" altLang="zh-CN" sz="2000" dirty="0"/>
          </a:p>
        </p:txBody>
      </p:sp>
      <p:sp>
        <p:nvSpPr>
          <p:cNvPr id="9" name="QB_6_AN.218_1#a9568ff05.blank?vja=1&amp;pid=60437289b&amp;color=0,0,0&amp;vpa=97&amp;vtp=1"/>
          <p:cNvSpPr/>
          <p:nvPr/>
        </p:nvSpPr>
        <p:spPr>
          <a:xfrm>
            <a:off x="4643501" y="3697859"/>
            <a:ext cx="9731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seen</a:t>
            </a:r>
            <a:endParaRPr lang="en-US" altLang="zh-CN" sz="2000" dirty="0"/>
          </a:p>
        </p:txBody>
      </p:sp>
      <p:sp>
        <p:nvSpPr>
          <p:cNvPr id="10" name="QB_6_AS.219_1#a9568ff05?vja=1&amp;pid=60437289b&amp;color=0,0,0&amp;vtp=1"/>
          <p:cNvSpPr/>
          <p:nvPr/>
        </p:nvSpPr>
        <p:spPr>
          <a:xfrm>
            <a:off x="722376" y="41606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句意为：这是这个女孩第一次看见这样的动物。it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sth意为“这是某人第一次做某事”，主句用一般现在时，从句用现在完成时，从句主语是第三人称单数，助动词用has，故填has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M_6_BD.220_1#7a054a608?vja=1&amp;pid=47d595ab8&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[广东广州铁一中学2024高二月考]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353,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scholars,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artists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“Orchid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Pavilion”,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kilometres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Shaoxing.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stream.2.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poems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calligrapher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Xizhi,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Orchid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Pavilion”,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semi-cursive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script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（行书）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endParaRPr lang="en-US" altLang="zh-CN" sz="2000" dirty="0"/>
          </a:p>
          <a:p>
            <a:pPr algn="just">
              <a:lnSpc>
                <a:spcPct val="125000"/>
              </a:lnSpc>
            </a:pPr>
            <a:endParaRPr lang="en-US" altLang="zh-CN" sz="2000" dirty="0"/>
          </a:p>
        </p:txBody>
      </p:sp>
      <p:sp>
        <p:nvSpPr>
          <p:cNvPr id="3" name="QM_6_AN.221_1#7a054a608.blank?vja=1&amp;pid=47d595ab8&amp;color=0,0,0&amp;vpa=98&amp;vtp=1"/>
          <p:cNvSpPr/>
          <p:nvPr/>
        </p:nvSpPr>
        <p:spPr>
          <a:xfrm>
            <a:off x="2212023" y="1992200"/>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playing</a:t>
            </a:r>
            <a:endParaRPr lang="en-US" altLang="zh-CN" sz="2000" dirty="0"/>
          </a:p>
        </p:txBody>
      </p:sp>
      <p:sp>
        <p:nvSpPr>
          <p:cNvPr id="4" name="QM_6_AN.222_1#7a054a608.blank?vja=1&amp;pid=47d595ab8&amp;color=0,0,0&amp;vpa=99&amp;vtp=1"/>
          <p:cNvSpPr/>
          <p:nvPr/>
        </p:nvSpPr>
        <p:spPr>
          <a:xfrm>
            <a:off x="2109851" y="2766900"/>
            <a:ext cx="663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5" name="QM_6_AN.223_1#7a054a608.blank?vja=1&amp;pid=47d595ab8&amp;color=0,0,0&amp;vpa=100&amp;vtp=1"/>
          <p:cNvSpPr/>
          <p:nvPr/>
        </p:nvSpPr>
        <p:spPr>
          <a:xfrm>
            <a:off x="2747455" y="3147900"/>
            <a:ext cx="1395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endParaRPr lang="en-US" altLang="zh-CN" sz="2000" dirty="0"/>
          </a:p>
        </p:txBody>
      </p:sp>
      <p:sp>
        <p:nvSpPr>
          <p:cNvPr id="6" name="QM_6_AN.224_1#7a054a608.blank?vja=1&amp;pid=47d595ab8&amp;color=0,0,0&amp;vpa=101&amp;vtp=1"/>
          <p:cNvSpPr/>
          <p:nvPr/>
        </p:nvSpPr>
        <p:spPr>
          <a:xfrm>
            <a:off x="8022844" y="3909900"/>
            <a:ext cx="749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known</a:t>
            </a:r>
            <a:endParaRPr lang="en-US" altLang="zh-CN" sz="2000" dirty="0"/>
          </a:p>
        </p:txBody>
      </p:sp>
      <p:sp>
        <p:nvSpPr>
          <p:cNvPr id="7" name="QM_6_AN.225_1#7a054a608.blank?vja=1&amp;pid=47d595ab8&amp;color=0,0,0&amp;vpa=102&amp;vtp=1"/>
          <p:cNvSpPr/>
          <p:nvPr/>
        </p:nvSpPr>
        <p:spPr>
          <a:xfrm>
            <a:off x="10558844" y="4290900"/>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8" name="QM_6_AN.226_1#7a054a608.blank?vja=1&amp;pid=47d595ab8&amp;color=0,0,0&amp;vpa=103&amp;vtp=1"/>
          <p:cNvSpPr/>
          <p:nvPr/>
        </p:nvSpPr>
        <p:spPr>
          <a:xfrm>
            <a:off x="10252139" y="4659200"/>
            <a:ext cx="1139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inspiration</a:t>
            </a:r>
            <a:endParaRPr lang="en-US" altLang="zh-CN" sz="2000" dirty="0"/>
          </a:p>
        </p:txBody>
      </p:sp>
      <p:sp>
        <p:nvSpPr>
          <p:cNvPr id="9" name="QM_6_AN.227_1#7a054a608.blank?vja=1&amp;pid=47d595ab8&amp;color=0,0,0&amp;vpa=104&amp;vtp=1"/>
          <p:cNvSpPr/>
          <p:nvPr/>
        </p:nvSpPr>
        <p:spPr>
          <a:xfrm>
            <a:off x="7596569" y="5040200"/>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widely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20_1#7a054a608?vja=1&amp;pid=47d595ab8&amp;color=0,0,0&amp;vtp=1&amp;bt=1">
            <a:extLst>
              <a:ext uri="{FF2B5EF4-FFF2-40B4-BE49-F238E27FC236}">
                <a16:creationId xmlns:a16="http://schemas.microsoft.com/office/drawing/2014/main" id="{155FA4E1-F7B2-7E78-73BA-FE36F59BAAF0}"/>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elegant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calligraphy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pavilion,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bamboo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3" name="QM_6_EX.231_1#7a054a608?vja=1&amp;pid=47d595ab8&amp;color=0,0,0&amp;vtp=1">
            <a:extLst>
              <a:ext uri="{FF2B5EF4-FFF2-40B4-BE49-F238E27FC236}">
                <a16:creationId xmlns:a16="http://schemas.microsoft.com/office/drawing/2014/main" id="{52C5082D-B10B-EE4E-481F-4E30B4514545}"/>
              </a:ext>
            </a:extLst>
          </p:cNvPr>
          <p:cNvSpPr/>
          <p:nvPr/>
        </p:nvSpPr>
        <p:spPr>
          <a:xfrm>
            <a:off x="722376" y="2433447"/>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本文是一篇说明文。文章主要介绍了中国文学史上因《兰亭集序》而闻名的一次宴会——兰亭会，以及现在的兰亭景区。</a:t>
            </a:r>
            <a:endParaRPr lang="en-US" altLang="zh-CN" sz="2000" dirty="0"/>
          </a:p>
        </p:txBody>
      </p:sp>
      <p:sp>
        <p:nvSpPr>
          <p:cNvPr id="4" name="QM_6_AN.228_1#7a054a608.blank?vja=1&amp;pid=47d595ab8&amp;color=0,0,0&amp;vpa=105&amp;vtp=1">
            <a:extLst>
              <a:ext uri="{FF2B5EF4-FFF2-40B4-BE49-F238E27FC236}">
                <a16:creationId xmlns:a16="http://schemas.microsoft.com/office/drawing/2014/main" id="{E6B8C548-FDCD-9934-8792-4E1BB6A46974}"/>
              </a:ext>
            </a:extLst>
          </p:cNvPr>
          <p:cNvSpPr/>
          <p:nvPr/>
        </p:nvSpPr>
        <p:spPr>
          <a:xfrm>
            <a:off x="7392416" y="861900"/>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5" name="QM_6_AN.229_1#7a054a608.blank?vja=1&amp;pid=47d595ab8&amp;color=0,0,0&amp;vpa=106&amp;vtp=1">
            <a:extLst>
              <a:ext uri="{FF2B5EF4-FFF2-40B4-BE49-F238E27FC236}">
                <a16:creationId xmlns:a16="http://schemas.microsoft.com/office/drawing/2014/main" id="{09F0AB1F-8A17-A53A-257C-C43C55C14E81}"/>
              </a:ext>
            </a:extLst>
          </p:cNvPr>
          <p:cNvSpPr/>
          <p:nvPr/>
        </p:nvSpPr>
        <p:spPr>
          <a:xfrm>
            <a:off x="3865309" y="1242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6" name="QM_6_AN.230_1#7a054a608.blank?vja=1&amp;pid=47d595ab8&amp;color=0,0,0&amp;vpa=107&amp;vtp=1">
            <a:extLst>
              <a:ext uri="{FF2B5EF4-FFF2-40B4-BE49-F238E27FC236}">
                <a16:creationId xmlns:a16="http://schemas.microsoft.com/office/drawing/2014/main" id="{E7E8C662-46F1-671A-41E1-46B299A8185B}"/>
              </a:ext>
            </a:extLst>
          </p:cNvPr>
          <p:cNvSpPr/>
          <p:nvPr/>
        </p:nvSpPr>
        <p:spPr>
          <a:xfrm>
            <a:off x="1112901" y="1623900"/>
            <a:ext cx="1198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surrounded</a:t>
            </a:r>
            <a:endParaRPr lang="en-US" altLang="zh-CN" sz="2000" dirty="0"/>
          </a:p>
        </p:txBody>
      </p:sp>
    </p:spTree>
    <p:extLst>
      <p:ext uri="{BB962C8B-B14F-4D97-AF65-F5344CB8AC3E}">
        <p14:creationId xmlns:p14="http://schemas.microsoft.com/office/powerpoint/2010/main" val="13488114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7_BD.11_1#838604450?vja=1&amp;pid=0a4465b2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endParaRPr lang="en-US" altLang="zh-CN" sz="2000" dirty="0"/>
          </a:p>
        </p:txBody>
      </p:sp>
      <p:sp>
        <p:nvSpPr>
          <p:cNvPr id="3" name="QB_7_AN.12_1#838604450.blank?vja=1&amp;pid=0a4465b2b&amp;color=0,0,0&amp;vpa=4&amp;vtp=1"/>
          <p:cNvSpPr/>
          <p:nvPr/>
        </p:nvSpPr>
        <p:spPr>
          <a:xfrm>
            <a:off x="2186051" y="858013"/>
            <a:ext cx="633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belief</a:t>
            </a:r>
            <a:endParaRPr lang="en-US" altLang="zh-CN" sz="2000" dirty="0"/>
          </a:p>
        </p:txBody>
      </p:sp>
      <p:sp>
        <p:nvSpPr>
          <p:cNvPr id="4" name="QB_7_AS.13_1#838604450?vja=1&amp;pid=0a4465b2b&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句意为：我认为人类应该和野生动物和平相处。hold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belief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意为“持有</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的看法/信念”，此处that从句为同位语从句，对belief的内容进行解释说明。</a:t>
            </a:r>
            <a:endParaRPr lang="en-US" altLang="zh-CN" sz="2200" dirty="0"/>
          </a:p>
        </p:txBody>
      </p:sp>
      <p:sp>
        <p:nvSpPr>
          <p:cNvPr id="5" name="QB_7_BD.14_1#3143eb339?vja=1&amp;pid=0a4465b2b&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papers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10:30.</a:t>
            </a:r>
            <a:endParaRPr lang="en-US" altLang="zh-CN" sz="2000" dirty="0"/>
          </a:p>
        </p:txBody>
      </p:sp>
      <p:sp>
        <p:nvSpPr>
          <p:cNvPr id="6" name="QB_7_AN.15_1#3143eb339.blank?vja=1&amp;pid=0a4465b2b&amp;color=0,0,0&amp;vpa=5&amp;vtp=1"/>
          <p:cNvSpPr/>
          <p:nvPr/>
        </p:nvSpPr>
        <p:spPr>
          <a:xfrm>
            <a:off x="5070539" y="2084959"/>
            <a:ext cx="27336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submitted</a:t>
            </a:r>
            <a:endParaRPr lang="en-US" altLang="zh-CN" sz="2000" dirty="0"/>
          </a:p>
        </p:txBody>
      </p:sp>
      <p:sp>
        <p:nvSpPr>
          <p:cNvPr id="7" name="QB_7_AS.16_1#3143eb339?vja=1&amp;pid=0a4465b2b&amp;color=0,0,0&amp;vtp=1"/>
          <p:cNvSpPr/>
          <p:nvPr/>
        </p:nvSpPr>
        <p:spPr>
          <a:xfrm>
            <a:off x="722376" y="2547747"/>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句意为：所有的文件都被要求在10：30之前提交。demand表示“强烈要求”时，其后的从句用虚拟语气，即谓语用“should+动词原形”，should可以省略；papers和submit之间是被动关系，故此处用被动语态。</a:t>
            </a:r>
            <a:endParaRPr lang="en-US" altLang="zh-CN" sz="2200" dirty="0"/>
          </a:p>
        </p:txBody>
      </p:sp>
      <p:sp>
        <p:nvSpPr>
          <p:cNvPr id="8" name="QB_7_BD.17_1#35b21ed6e?vja=1&amp;pid=0a4465b2b&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staring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sparrows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flying.</a:t>
            </a:r>
            <a:endParaRPr lang="en-US" altLang="zh-CN" sz="2000" dirty="0"/>
          </a:p>
        </p:txBody>
      </p:sp>
      <p:sp>
        <p:nvSpPr>
          <p:cNvPr id="9" name="QB_7_AN.18_1#35b21ed6e.blank?vja=1&amp;pid=0a4465b2b&amp;color=0,0,0&amp;vpa=6&amp;vtp=1"/>
          <p:cNvSpPr/>
          <p:nvPr/>
        </p:nvSpPr>
        <p:spPr>
          <a:xfrm>
            <a:off x="2806764" y="3697859"/>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10" name="QB_7_AS.19_1#35b21ed6e?vja=1&amp;pid=0a4465b2b&amp;color=0,0,0&amp;vtp=1"/>
          <p:cNvSpPr/>
          <p:nvPr/>
        </p:nvSpPr>
        <p:spPr>
          <a:xfrm>
            <a:off x="722376" y="41606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句意为：她正盯着天空，这时发现一些麻雀飞过。stare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意为“盯着，凝视着”，为固定搭配。</a:t>
            </a:r>
            <a:endParaRPr lang="en-US" altLang="zh-CN" sz="2200" dirty="0"/>
          </a:p>
        </p:txBody>
      </p:sp>
      <p:sp>
        <p:nvSpPr>
          <p:cNvPr id="11" name="QB_7_BD.20_1#a4550168d?vja=1&amp;pid=0a4465b2b&amp;color=0,0,0&amp;vtp=1"/>
          <p:cNvSpPr/>
          <p:nvPr/>
        </p:nvSpPr>
        <p:spPr>
          <a:xfrm>
            <a:off x="722376" y="4967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7.Daisy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longed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wildlife.</a:t>
            </a:r>
            <a:endParaRPr lang="en-US" altLang="zh-CN" sz="2000" dirty="0"/>
          </a:p>
        </p:txBody>
      </p:sp>
      <p:sp>
        <p:nvSpPr>
          <p:cNvPr id="12" name="QB_7_AN.21_1#a4550168d.blank?vja=1&amp;pid=0a4465b2b&amp;color=0,0,0&amp;vpa=7&amp;vtp=1"/>
          <p:cNvSpPr/>
          <p:nvPr/>
        </p:nvSpPr>
        <p:spPr>
          <a:xfrm>
            <a:off x="6242114" y="4917059"/>
            <a:ext cx="817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help</a:t>
            </a:r>
            <a:endParaRPr lang="en-US" altLang="zh-CN" sz="2000" dirty="0"/>
          </a:p>
        </p:txBody>
      </p:sp>
      <p:sp>
        <p:nvSpPr>
          <p:cNvPr id="13" name="QB_7_AS.22_1#a4550168d?vja=1&amp;pid=0a4465b2b&amp;color=0,0,0&amp;vtp=1"/>
          <p:cNvSpPr/>
          <p:nvPr/>
        </p:nvSpPr>
        <p:spPr>
          <a:xfrm>
            <a:off x="722376" y="5392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句意为：黛西是一个一直渴望帮助濒危野生动物的小女孩。long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sth意为“渴望做某事”。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B_7_BD.232_1#f5b04b806?vja=1&amp;pid=7a054a60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233_1#f5b04b806.blank?vja=1&amp;pid=7a054a608&amp;color=0,0,0&amp;vpa=108&amp;vtp=1"/>
          <p:cNvSpPr/>
          <p:nvPr/>
        </p:nvSpPr>
        <p:spPr>
          <a:xfrm>
            <a:off x="1049401" y="845313"/>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playing</a:t>
            </a:r>
            <a:endParaRPr lang="en-US" altLang="zh-CN" sz="2000" dirty="0"/>
          </a:p>
        </p:txBody>
      </p:sp>
      <p:sp>
        <p:nvSpPr>
          <p:cNvPr id="4" name="QB_7_AS.234_1#f5b04b806?vja=1&amp;pid=7a054a608&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句意为：公元353年春末的一个晴朗日子里，在今绍兴西南约13千米处的兰亭的一条河边，约40位诗人、学者和艺术家在此宴饮游乐。分析句子结构可知，设空处在with复合结构中作宾语补足语，play与宾语“about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artists”之间为逻辑上的主动关系，故用现在分词形式。故填playing。</a:t>
            </a:r>
            <a:endParaRPr lang="en-US" altLang="zh-CN" sz="2200" dirty="0"/>
          </a:p>
        </p:txBody>
      </p:sp>
      <p:sp>
        <p:nvSpPr>
          <p:cNvPr id="5" name="QB_7_BD.235_1#0751872e5?vja=1&amp;pid=7a054a608&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236_1#0751872e5.blank?vja=1&amp;pid=7a054a608&amp;color=0,0,0&amp;vpa=109&amp;vtp=1"/>
          <p:cNvSpPr/>
          <p:nvPr/>
        </p:nvSpPr>
        <p:spPr>
          <a:xfrm>
            <a:off x="998601" y="2846959"/>
            <a:ext cx="663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7" name="QB_7_AS.237_1#0751872e5?vja=1&amp;pid=7a054a608&amp;color=0,0,0&amp;vtp=1"/>
          <p:cNvSpPr/>
          <p:nvPr/>
        </p:nvSpPr>
        <p:spPr>
          <a:xfrm>
            <a:off x="722376" y="3309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句意为：当杯子停在一位客人面前时，他必须作一首诗。分析句子结构并结合句意可知，设空处引导时间状语从句，表示“当</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时”，应用when引导该从句。</a:t>
            </a:r>
            <a:endParaRPr lang="en-US" altLang="zh-CN" sz="2200" dirty="0"/>
          </a:p>
        </p:txBody>
      </p:sp>
      <p:sp>
        <p:nvSpPr>
          <p:cNvPr id="8" name="QB_7_BD.238_1#8be95d08a?vja=1&amp;pid=7a054a608&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7_AN.239_1#8be95d08a.blank?vja=1&amp;pid=7a054a608&amp;color=0,0,0&amp;vpa=110&amp;vtp=1"/>
          <p:cNvSpPr/>
          <p:nvPr/>
        </p:nvSpPr>
        <p:spPr>
          <a:xfrm>
            <a:off x="1024001" y="4078859"/>
            <a:ext cx="1395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endParaRPr lang="en-US" altLang="zh-CN" sz="2000" dirty="0"/>
          </a:p>
        </p:txBody>
      </p:sp>
      <p:sp>
        <p:nvSpPr>
          <p:cNvPr id="10" name="QB_7_AS.240_1#8be95d08a?vja=1&amp;pid=7a054a608&amp;color=0,0,0&amp;vtp=1"/>
          <p:cNvSpPr/>
          <p:nvPr/>
        </p:nvSpPr>
        <p:spPr>
          <a:xfrm>
            <a:off x="722376" y="45416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天作诗共计37首，但令这场聚会成为中国文学史上最著名的聚会之一的正是著名书法家王羲之所写的诗集序言——《兰亭集序》。此处为but连接的并列句，设空处在but前的分句中作谓语，根据时间状语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day可知，此处应用一般过去时；动词write与分句主语37</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poems之间为被动关系，应用被动语态；poems为复数名词，助动词用were。故填were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written。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B_7_BD.241_1#a214ad803?vja=1&amp;pid=7a054a60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242_1#a214ad803.blank?vja=1&amp;pid=7a054a608&amp;color=0,0,0&amp;vpa=111&amp;vtp=1"/>
          <p:cNvSpPr/>
          <p:nvPr/>
        </p:nvSpPr>
        <p:spPr>
          <a:xfrm>
            <a:off x="1024001" y="858013"/>
            <a:ext cx="749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known</a:t>
            </a:r>
            <a:endParaRPr lang="en-US" altLang="zh-CN" sz="2000" dirty="0"/>
          </a:p>
        </p:txBody>
      </p:sp>
      <p:sp>
        <p:nvSpPr>
          <p:cNvPr id="4" name="QB_7_AS.243_1#a214ad803?vja=1&amp;pid=7a054a608&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known后省略了parties，the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known表示“最著名的”。故填known。</a:t>
            </a:r>
            <a:endParaRPr lang="en-US" altLang="zh-CN" sz="2200" dirty="0"/>
          </a:p>
        </p:txBody>
      </p:sp>
      <p:sp>
        <p:nvSpPr>
          <p:cNvPr id="5" name="QB_7_BD.244_1#21391b838?vja=1&amp;pid=7a054a608&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6" name="QB_7_AN.245_1#21391b838.blank?vja=1&amp;pid=7a054a608&amp;color=0,0,0&amp;vpa=112&amp;vtp=1"/>
          <p:cNvSpPr/>
          <p:nvPr/>
        </p:nvSpPr>
        <p:spPr>
          <a:xfrm>
            <a:off x="1036701" y="2084959"/>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7" name="QB_7_AS.246_1#21391b838?vja=1&amp;pid=7a054a608&amp;color=0,0,0&amp;vtp=1"/>
          <p:cNvSpPr/>
          <p:nvPr/>
        </p:nvSpPr>
        <p:spPr>
          <a:xfrm>
            <a:off x="722376" y="2547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句意为：王羲之用324个字描述了这一事件，同时表达了他对生活的热爱。passion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for为固定搭配，意为“对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的热爱”。故填for。</a:t>
            </a:r>
            <a:endParaRPr lang="en-US" altLang="zh-CN" sz="2200" dirty="0"/>
          </a:p>
        </p:txBody>
      </p:sp>
      <p:sp>
        <p:nvSpPr>
          <p:cNvPr id="8" name="QB_7_BD.247_1#17a96d017?vja=1&amp;pid=7a054a608&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7_AN.248_1#17a96d017.blank?vja=1&amp;pid=7a054a608&amp;color=0,0,0&amp;vpa=113&amp;vtp=1"/>
          <p:cNvSpPr/>
          <p:nvPr/>
        </p:nvSpPr>
        <p:spPr>
          <a:xfrm>
            <a:off x="1024001" y="3304159"/>
            <a:ext cx="1139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inspiration</a:t>
            </a:r>
            <a:endParaRPr lang="en-US" altLang="zh-CN" sz="2000" dirty="0"/>
          </a:p>
        </p:txBody>
      </p:sp>
      <p:sp>
        <p:nvSpPr>
          <p:cNvPr id="10" name="QB_7_AS.249_1#17a96d017?vja=1&amp;pid=7a054a608&amp;color=0,0,0&amp;vtp=1"/>
          <p:cNvSpPr/>
          <p:nvPr/>
        </p:nvSpPr>
        <p:spPr>
          <a:xfrm>
            <a:off x="722376" y="37796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句意为：王羲之精湛的技艺所造就的自然流畅的笔触和当时的灵感使得这篇序被广泛认为是有史以来最出色的行书作品。设空处与The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strokes并列作主语，且被定冠词the和介词短语修饰，应用名词，根据句意可知，此处表示“灵感”，为不可数名词。故填inspiration。</a:t>
            </a:r>
            <a:endParaRPr lang="en-US" altLang="zh-CN" sz="2200" dirty="0"/>
          </a:p>
        </p:txBody>
      </p:sp>
      <p:sp>
        <p:nvSpPr>
          <p:cNvPr id="11" name="QB_7_BD.250_1#d8069cd3e?vja=1&amp;pid=7a054a608&amp;color=0,0,0&amp;vtp=1"/>
          <p:cNvSpPr/>
          <p:nvPr/>
        </p:nvSpPr>
        <p:spPr>
          <a:xfrm>
            <a:off x="722376" y="53488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12" name="QB_7_AN.251_1#d8069cd3e.blank?vja=1&amp;pid=7a054a608&amp;color=0,0,0&amp;vpa=114&amp;vtp=1"/>
          <p:cNvSpPr/>
          <p:nvPr/>
        </p:nvSpPr>
        <p:spPr>
          <a:xfrm>
            <a:off x="1024001" y="5298059"/>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widely</a:t>
            </a:r>
            <a:endParaRPr lang="en-US" altLang="zh-CN" sz="2000" dirty="0"/>
          </a:p>
        </p:txBody>
      </p:sp>
      <p:sp>
        <p:nvSpPr>
          <p:cNvPr id="13" name="QB_7_AS.252_1#d8069cd3e?vja=1&amp;pid=7a054a608&amp;color=0,0,0&amp;vtp=1"/>
          <p:cNvSpPr/>
          <p:nvPr/>
        </p:nvSpPr>
        <p:spPr>
          <a:xfrm>
            <a:off x="722376" y="5732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句意见上一题解析。设空处修饰动词regarded，应用副词，表示“广泛地”。故填widely。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B_7_BD.253_1#fa906feaf?vja=1&amp;pid=7a054a60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254_1#fa906feaf.blank?vja=1&amp;pid=7a054a608&amp;color=0,0,0&amp;vpa=115&amp;vtp=1"/>
          <p:cNvSpPr/>
          <p:nvPr/>
        </p:nvSpPr>
        <p:spPr>
          <a:xfrm>
            <a:off x="1062101" y="858013"/>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4" name="QB_7_AS.255_1#fa906feaf?vja=1&amp;pid=7a054a608&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句意为：今天，游客可以去兰亭景区，这是一个雅致的园林建筑群，位于该聚会的旧址上，包括一个书法博物馆、一个亭子和一个池塘，周围被茂密的竹林环绕。____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elegant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party为the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scenic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area的同位语，complex为可数名词，此处表示泛指，应用不定冠词，elegant的发音以元音音素开头，故填an。</a:t>
            </a:r>
            <a:endParaRPr lang="en-US" altLang="zh-CN" sz="2200" dirty="0"/>
          </a:p>
        </p:txBody>
      </p:sp>
      <p:sp>
        <p:nvSpPr>
          <p:cNvPr id="5" name="QB_7_BD.256_1#65b65d3c9?vja=1&amp;pid=7a054a608&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257_1#65b65d3c9.blank?vja=1&amp;pid=7a054a608&amp;color=0,0,0&amp;vpa=116&amp;vtp=1"/>
          <p:cNvSpPr/>
          <p:nvPr/>
        </p:nvSpPr>
        <p:spPr>
          <a:xfrm>
            <a:off x="1062101" y="28469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B_7_AS.258_1#65b65d3c9?vja=1&amp;pid=7a054a608&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句意见上一题解析。设空处引导非限制性定语从句，修饰先行词the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scenic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area，先行词指物，关系词在从句中作主语，故用关系代词which引导该从句。</a:t>
            </a:r>
            <a:endParaRPr lang="en-US" altLang="zh-CN" sz="2200" dirty="0"/>
          </a:p>
        </p:txBody>
      </p:sp>
      <p:sp>
        <p:nvSpPr>
          <p:cNvPr id="8" name="QB_7_BD.259_1#cbc84d86f?vja=1&amp;pid=7a054a608&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260_1#cbc84d86f.blank?vja=1&amp;pid=7a054a608&amp;color=0,0,0&amp;vpa=117&amp;vtp=1"/>
          <p:cNvSpPr/>
          <p:nvPr/>
        </p:nvSpPr>
        <p:spPr>
          <a:xfrm>
            <a:off x="1176401" y="4078859"/>
            <a:ext cx="1198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surrounded</a:t>
            </a:r>
            <a:endParaRPr lang="en-US" altLang="zh-CN" sz="2000" dirty="0"/>
          </a:p>
        </p:txBody>
      </p:sp>
      <p:sp>
        <p:nvSpPr>
          <p:cNvPr id="10" name="QB_7_AS.261_1#cbc84d86f?vja=1&amp;pid=7a054a608&amp;color=0,0,0&amp;vtp=1"/>
          <p:cNvSpPr/>
          <p:nvPr/>
        </p:nvSpPr>
        <p:spPr>
          <a:xfrm>
            <a:off x="722376" y="45416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本句的句子主干为visitors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scenic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area，which引导非限制性定语从句，设空处与主句谓语和从句谓语之间均无连词连接，故设空处应用非谓语动词作状语，非谓语有独立的逻辑主语all，故此处为独立主格结构；all指代前文的“a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calligraphy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museum,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pavilion,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pond”,surround与all之间为逻辑上的被动关系，故用过去分词形式。故填surrounded。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B_7_AS.261_2#cbc84d86f?vja=1&amp;pid=7a054a608&amp;color=0,0,0&amp;mp=1&amp;vtp=1&amp;bt=1"/>
          <p:cNvSpPr/>
          <p:nvPr/>
        </p:nvSpPr>
        <p:spPr>
          <a:xfrm>
            <a:off x="722376" y="900000"/>
            <a:ext cx="10753344" cy="3780155"/>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方法总结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如何找句子主干</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（1）去掉状语：状语包括副词、介词短语、形容词（形容词作状语常修饰主语）、状语从句。</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（2）去掉插入语。插入语有时会将关键的主谓、谓宾等成分隔开，去掉后不影响句子主干结构和核心句意。</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（3）去掉同位语。同位语通常在名词（短语）之后，包括名词性短语和同位语从句。</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（4）去掉定语：定语包括前置定语（形容词、分词）和后置定语（形容词、分词、介词短语、定语从句）。</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（5）识别并列连词及其连接的并列成分。</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（6）识别动词，区分作谓语的动词和不能作谓语的动词（非谓语）。</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（7）整理剩下的核心成分，看句意是否通顺、合理。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B_7_AS.261_3#cbc84d86f?vja=1&amp;pid=7a054a608&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B_7_AS.261_5#cbc84d86f?htil=1&amp;vja=1&amp;pid=7a054a60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2104" y="2746580"/>
            <a:ext cx="5148072"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7_AS.261_6#cbc84d86f?htil=1&amp;vja=1&amp;pid=7a054a60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36208" y="1384124"/>
            <a:ext cx="5084064" cy="22494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7_AS.261_7#cbc84d86f?vja=1&amp;pid=7a054a608&amp;color=0,0,0&amp;vtp=1"/>
          <p:cNvSpPr/>
          <p:nvPr/>
        </p:nvSpPr>
        <p:spPr>
          <a:xfrm>
            <a:off x="722376" y="3771724"/>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当天作诗共计37首，但令这场聚会成为中国文学史上最著名的聚会之一的正是著名书法家王羲之所写的诗集序言——《兰亭集序》。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5"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C_4#a3bb52d11.fixed?vja=1&amp;pid=d5a1bf850&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a3bb52d11.fixed?vja=1&amp;pid=d5a1bf850&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Poetry</a:t>
            </a:r>
            <a:endParaRPr lang="en-US" altLang="zh-CN" sz="4400" dirty="0"/>
          </a:p>
        </p:txBody>
      </p:sp>
      <p:pic>
        <p:nvPicPr>
          <p:cNvPr id="4" name="C_4#a3bb52d11.fixed?vja=1&amp;pid=d5a1bf850&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a3bb52d11.fixed?vja=1&amp;pid=d5a1bf850&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M_6_BD.262_1#c4fc96e48?vja=1&amp;pid=ca29bb091&amp;color=0,0,0&amp;vtp=1&amp;bt=1"/>
          <p:cNvSpPr/>
          <p:nvPr/>
        </p:nvSpPr>
        <p:spPr>
          <a:xfrm>
            <a:off x="722376" y="900000"/>
            <a:ext cx="10753344" cy="5248656"/>
          </a:xfrm>
          <a:prstGeom prst="rect">
            <a:avLst/>
          </a:prstGeom>
          <a:noFill/>
          <a:ln/>
        </p:spPr>
        <p:txBody>
          <a:bodyPr wrap="square" lIns="0" tIns="0" rIns="0" bIns="0" rtlCol="0" anchor="t"/>
          <a:lstStyle/>
          <a:p>
            <a:pPr algn="ctr">
              <a:lnSpc>
                <a:spcPct val="123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[河北邯郸2025调研监测]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Deborah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Pharmacy,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（开处方）</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illnesses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exhaustion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dementia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（痴呆）,</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metaphors: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empathy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（共情）.In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2_1#c4fc96e48?vja=1&amp;pid=ca29bb091&amp;color=0,0,0&amp;vtp=1&amp;bt=1">
            <a:extLst>
              <a:ext uri="{FF2B5EF4-FFF2-40B4-BE49-F238E27FC236}">
                <a16:creationId xmlns:a16="http://schemas.microsoft.com/office/drawing/2014/main" id="{9B5C06C6-9803-0E36-6EEA-F39856BA813C}"/>
              </a:ext>
            </a:extLst>
          </p:cNvPr>
          <p:cNvSpPr/>
          <p:nvPr/>
        </p:nvSpPr>
        <p:spPr>
          <a:xfrm>
            <a:off x="722376" y="900000"/>
            <a:ext cx="10753344" cy="4157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1950s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ambulance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ambulance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downstairs,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upstairs,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“counselling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ambulance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Victorian-theatrical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atmosphere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atmosphere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endParaRPr lang="en-US" altLang="zh-CN" sz="2000" dirty="0"/>
          </a:p>
        </p:txBody>
      </p:sp>
      <p:sp>
        <p:nvSpPr>
          <p:cNvPr id="3" name="QM_6_EX.263_1#c4fc96e48?vja=1&amp;pid=ca29bb091&amp;color=0,0,0&amp;vtp=1">
            <a:extLst>
              <a:ext uri="{FF2B5EF4-FFF2-40B4-BE49-F238E27FC236}">
                <a16:creationId xmlns:a16="http://schemas.microsoft.com/office/drawing/2014/main" id="{1EDB53C0-FD1A-A5EB-4040-1F574AF27D64}"/>
              </a:ext>
            </a:extLst>
          </p:cNvPr>
          <p:cNvSpPr/>
          <p:nvPr/>
        </p:nvSpPr>
        <p:spPr>
          <a:xfrm>
            <a:off x="722376" y="5100447"/>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本文是一篇记叙文。文章主要讲述了诗人德博拉·阿尔玛如何开创性地使用诗歌作为“处方”，帮助人们疗愈从压力到心碎等一系列情感创伤的故事。</a:t>
            </a:r>
            <a:endParaRPr lang="en-US" altLang="zh-CN" sz="2000" dirty="0"/>
          </a:p>
        </p:txBody>
      </p:sp>
    </p:spTree>
    <p:extLst>
      <p:ext uri="{BB962C8B-B14F-4D97-AF65-F5344CB8AC3E}">
        <p14:creationId xmlns:p14="http://schemas.microsoft.com/office/powerpoint/2010/main" val="5788188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7_BD.264_1#f8cff635c?vja=1&amp;pid=c4fc96e4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prescription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activity?(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5_1#f8cff635c.bracket?vja=1&amp;pid=c4fc96e48&amp;color=0,0,0&amp;vpa=118&amp;vtp=1"/>
          <p:cNvSpPr/>
          <p:nvPr/>
        </p:nvSpPr>
        <p:spPr>
          <a:xfrm>
            <a:off x="69342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264_2#f8cff635c.choices?vja=1&amp;pid=c4fc96e4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poetry.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poetry.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endParaRPr lang="en-US" altLang="zh-CN" sz="2000" dirty="0"/>
          </a:p>
        </p:txBody>
      </p:sp>
      <p:sp>
        <p:nvSpPr>
          <p:cNvPr id="5" name="QC_7_AS.266_1#f8cff635c?vja=1&amp;pid=c4fc96e48&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believes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relieve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illnesses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exhaustion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broken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hearts.”可知，阿尔玛相信诗歌可以帮助缓解各种情绪问题，这是她开展“诗歌处方”活动的根本原因。故选D项。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7_BD.267_1#66e67fea2?vja=1&amp;pid=c4fc96e48&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dementia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inspiration?(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8_1#66e67fea2.bracket?vja=1&amp;pid=c4fc96e48&amp;color=0,0,0&amp;mp=1&amp;vpa=119&amp;vtp=1"/>
          <p:cNvSpPr/>
          <p:nvPr/>
        </p:nvSpPr>
        <p:spPr>
          <a:xfrm>
            <a:off x="78502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267_2#66e67fea2.choices?vja=1&amp;pid=c4fc96e4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valued.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poetry.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endParaRPr lang="en-US" altLang="zh-CN" sz="2000" dirty="0"/>
          </a:p>
        </p:txBody>
      </p:sp>
      <p:sp>
        <p:nvSpPr>
          <p:cNvPr id="5" name="QC_7_AS.269_1#66e67fea2?vja=1&amp;pid=c4fc96e48&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valued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emerged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source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inspiration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her.”可知，是痴呆症患者那种“被重视的感觉”成了她的灵感来源。故选A项。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7_BD.23_1#30f32a88c?vja=1&amp;pid=0a4465b2b&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Times New Roman" pitchFamily="34" charset="0"/>
                <a:ea typeface="微软雅黑" pitchFamily="34" charset="-122"/>
                <a:cs typeface="Times New Roman" pitchFamily="34" charset="-120"/>
              </a:rPr>
              <a:t>Great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changes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high-speed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railway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endParaRPr lang="en-US" altLang="zh-CN" sz="2000" dirty="0"/>
          </a:p>
        </p:txBody>
      </p:sp>
      <p:sp>
        <p:nvSpPr>
          <p:cNvPr id="3" name="QB_7_AN.24_1#30f32a88c.blank?vja=1&amp;pid=0a4465b2b&amp;color=0,0,0&amp;vpa=8&amp;vtp=1"/>
          <p:cNvSpPr/>
          <p:nvPr/>
        </p:nvSpPr>
        <p:spPr>
          <a:xfrm>
            <a:off x="2806954" y="858013"/>
            <a:ext cx="1212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taken</a:t>
            </a:r>
            <a:endParaRPr lang="en-US" altLang="zh-CN" sz="2000" dirty="0"/>
          </a:p>
        </p:txBody>
      </p:sp>
      <p:sp>
        <p:nvSpPr>
          <p:cNvPr id="4" name="QB_7_AN.25_1#30f32a88c.blank?vja=1&amp;pid=0a4465b2b&amp;color=0,0,0&amp;vpa=9&amp;vtp=1"/>
          <p:cNvSpPr/>
          <p:nvPr/>
        </p:nvSpPr>
        <p:spPr>
          <a:xfrm>
            <a:off x="744601" y="1239013"/>
            <a:ext cx="1042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built</a:t>
            </a:r>
            <a:endParaRPr lang="en-US" altLang="zh-CN" sz="2000" dirty="0"/>
          </a:p>
        </p:txBody>
      </p:sp>
      <p:sp>
        <p:nvSpPr>
          <p:cNvPr id="5" name="QB_7_AS.26_1#30f32a88c?vja=1&amp;pid=0a4465b2b&amp;color=0,0,0&amp;vtp=1"/>
          <p:cNvSpPr/>
          <p:nvPr/>
        </p:nvSpPr>
        <p:spPr>
          <a:xfrm>
            <a:off x="722376" y="16968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句意为：自从三年前建造这条高速铁路以来，这座村庄已经发生了巨大的变化。根据since引导的时间状语从句和从句时间状语three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ago可知，从句用一般过去时，主句用现在完成时。take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place无被动形式，主句主语为changes，助动词用have，故第一空填have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taken；从句主语是the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high-speed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railway，build和the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high-speed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railway之间为被动关系，应用被动语态，助动词用was，故第二空填was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built。</a:t>
            </a:r>
            <a:endParaRPr lang="en-US" altLang="zh-CN" sz="2200" dirty="0"/>
          </a:p>
        </p:txBody>
      </p:sp>
      <p:sp>
        <p:nvSpPr>
          <p:cNvPr id="6" name="QB_7_BD.27_1#dc74e945f?vja=1&amp;pid=0a4465b2b&amp;color=0,0,0&amp;vtp=1"/>
          <p:cNvSpPr/>
          <p:nvPr/>
        </p:nvSpPr>
        <p:spPr>
          <a:xfrm>
            <a:off x="722376" y="3639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9.Yuan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agricultural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endParaRPr lang="en-US" altLang="zh-CN" sz="2000" dirty="0"/>
          </a:p>
        </p:txBody>
      </p:sp>
      <p:sp>
        <p:nvSpPr>
          <p:cNvPr id="7" name="QB_7_AN.28_1#dc74e945f.blank?vja=1&amp;pid=0a4465b2b&amp;color=0,0,0&amp;vpa=10&amp;vtp=1"/>
          <p:cNvSpPr/>
          <p:nvPr/>
        </p:nvSpPr>
        <p:spPr>
          <a:xfrm>
            <a:off x="7692263" y="3601847"/>
            <a:ext cx="692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whom</a:t>
            </a:r>
            <a:endParaRPr lang="en-US" altLang="zh-CN" sz="2000" dirty="0"/>
          </a:p>
        </p:txBody>
      </p:sp>
      <p:sp>
        <p:nvSpPr>
          <p:cNvPr id="8" name="QB_7_AS.29_1#dc74e945f?vja=1&amp;pid=0a4465b2b&amp;color=0,0,0&amp;vtp=1"/>
          <p:cNvSpPr/>
          <p:nvPr/>
        </p:nvSpPr>
        <p:spPr>
          <a:xfrm>
            <a:off x="722376" y="4440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句意为：袁隆平是一位令人钦佩的农业科学家，许多年轻人从他身上学到了很多。此处为“介词+关系代词”引导的定语从句，修饰先行词Yuan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Longping，设空处作介词from的宾语，指人，所以用whom。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7_BD.270_1#989310e91?vja=1&amp;pid=c4fc96e4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Alma?(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1_1#989310e91.bracket?vja=1&amp;pid=c4fc96e48&amp;color=0,0,0&amp;vpa=120&amp;vtp=1"/>
          <p:cNvSpPr/>
          <p:nvPr/>
        </p:nvSpPr>
        <p:spPr>
          <a:xfrm>
            <a:off x="61484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70_2#989310e91.choices?vja=1&amp;pid=c4fc96e4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A.Brave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.Considerate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innovative.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C.Ambitious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devoted.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.Hospitable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approachable.</a:t>
            </a:r>
            <a:endParaRPr lang="en-US" altLang="zh-CN" sz="2000" dirty="0"/>
          </a:p>
        </p:txBody>
      </p:sp>
      <p:sp>
        <p:nvSpPr>
          <p:cNvPr id="5" name="QC_7_AS.272_1#989310e91?vja=1&amp;pid=c4fc96e48&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spc="-50" dirty="0">
                <a:solidFill>
                  <a:srgbClr val="639319"/>
                </a:solidFill>
                <a:latin typeface="Times New Roman" pitchFamily="34" charset="0"/>
                <a:ea typeface="微软雅黑" pitchFamily="34" charset="-122"/>
                <a:cs typeface="Times New Roman"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推理判断题。根据第二段内容可知，她根据病人提供的意象创作诗歌并将作品回赠给他们，让痴呆症患者感到自身价值被认可，这体现了她的体贴；根据第一、三、四段内容可知，她购买救护车进行移动服务以及后来开设“诗歌药店”并使用诗歌作为“处方”都体现了她的创新性。故选B项。</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C_7_BD.273_1#bfde5d993?vja=1&amp;pid=c4fc96e4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4_1#bfde5d993.bracket?vja=1&amp;pid=c4fc96e48&amp;color=0,0,0&amp;vpa=121&amp;vtp=1"/>
          <p:cNvSpPr/>
          <p:nvPr/>
        </p:nvSpPr>
        <p:spPr>
          <a:xfrm>
            <a:off x="49895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73_2#bfde5d993.choices?vja=1&amp;pid=c4fc96e4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Dementia</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B.Deborah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Pills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Pharmacy: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Deborah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endParaRPr lang="en-US" altLang="zh-CN" sz="2000" dirty="0"/>
          </a:p>
        </p:txBody>
      </p:sp>
      <p:sp>
        <p:nvSpPr>
          <p:cNvPr id="5" name="QC_7_AS.275_1#bfde5d993?vja=1&amp;pid=c4fc96e48&amp;color=0,0,0&amp;vtp=1"/>
          <p:cNvSpPr/>
          <p:nvPr/>
        </p:nvSpPr>
        <p:spPr>
          <a:xfrm>
            <a:off x="722376" y="2839847"/>
            <a:ext cx="10753344" cy="2294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主旨大意题。文章围绕主人公德博拉·阿尔玛展开，其最独特、贯穿全文的行为就是第一段所点明的“prescribes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‘patients’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lls”。早年她接触痴呆症患者并根据他们的话语创作诗歌的经历让她认识到倾听的重要性以及诗歌在治愈和共情方面的力量，也给她带来了灵感。2011年她购入一辆救护车，开启“诗歌急救”之旅，在各地开展活动。如今她开设“诗歌药店”。B项（德博拉·阿尔玛：一位开诗歌处方而非药片的诗人）不仅点明了核心人物，也抓住了她最具代表性的创新之举，适合做最佳标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M_6_BD.276_1#c97b8c1fc?vja=1&amp;pid=ca29bb091&amp;color=0,0,0&amp;vtp=1&amp;bt=1"/>
          <p:cNvSpPr/>
          <p:nvPr/>
        </p:nvSpPr>
        <p:spPr>
          <a:xfrm>
            <a:off x="722376" y="900000"/>
            <a:ext cx="10753344" cy="3429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[广东清远2025高二期末]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4,372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2024.The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6_1#c97b8c1fc?vja=1&amp;pid=ca29bb091&amp;color=0,0,0&amp;vtp=1&amp;bt=1">
            <a:extLst>
              <a:ext uri="{FF2B5EF4-FFF2-40B4-BE49-F238E27FC236}">
                <a16:creationId xmlns:a16="http://schemas.microsoft.com/office/drawing/2014/main" id="{0562C384-92C7-6EBF-E100-B2CD15F9CB5E}"/>
              </a:ext>
            </a:extLst>
          </p:cNvPr>
          <p:cNvSpPr/>
          <p:nvPr/>
        </p:nvSpPr>
        <p:spPr>
          <a:xfrm>
            <a:off x="722376" y="900000"/>
            <a:ext cx="10753344" cy="41910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Almost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（48.8%）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46.1%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2018.Students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quarter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（24.1%）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11.7%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71.3%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comparison,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37.3%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22.1%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self-improvement,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introspection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（内省）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74.2%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41.9%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motivations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（54.6%）,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（49.6%）,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（49.2%）,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（47.3%）.</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2949959245"/>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6_1#c97b8c1fc?vja=1&amp;pid=ca29bb091&amp;color=0,0,0&amp;vtp=1&amp;bt=1">
            <a:extLst>
              <a:ext uri="{FF2B5EF4-FFF2-40B4-BE49-F238E27FC236}">
                <a16:creationId xmlns:a16="http://schemas.microsoft.com/office/drawing/2014/main" id="{AA1A2105-923B-B7C7-9279-4F10F906F6D7}"/>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Despite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self-expression.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（读写能力）</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disadvantaged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harness</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its</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endParaRPr lang="en-US" altLang="zh-CN" sz="2000" dirty="0"/>
          </a:p>
        </p:txBody>
      </p:sp>
      <p:sp>
        <p:nvSpPr>
          <p:cNvPr id="3" name="QM_6_EX.277_1#c97b8c1fc?vja=1&amp;pid=ca29bb091&amp;color=0,0,0&amp;vtp=1">
            <a:extLst>
              <a:ext uri="{FF2B5EF4-FFF2-40B4-BE49-F238E27FC236}">
                <a16:creationId xmlns:a16="http://schemas.microsoft.com/office/drawing/2014/main" id="{BF50CA9D-225F-2B1E-11A1-C116614136E3}"/>
              </a:ext>
            </a:extLst>
          </p:cNvPr>
          <p:cNvSpPr/>
          <p:nvPr/>
        </p:nvSpPr>
        <p:spPr>
          <a:xfrm>
            <a:off x="722376" y="3957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2024年一项针对英格兰学生进行的诗歌调查，调查报告强调诗歌在激发创造力、维护心理健康、促进自我表达等方面有价值，在读写能力教育中发挥关键作用，且诗歌能为弱势学生提供发声机会，应加大对基于诗歌教学的投入。</a:t>
            </a:r>
            <a:endParaRPr lang="en-US" altLang="zh-CN" sz="2000" dirty="0"/>
          </a:p>
        </p:txBody>
      </p:sp>
    </p:spTree>
    <p:extLst>
      <p:ext uri="{BB962C8B-B14F-4D97-AF65-F5344CB8AC3E}">
        <p14:creationId xmlns:p14="http://schemas.microsoft.com/office/powerpoint/2010/main" val="15176100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7_BD.278_1#3c7b8c8fa?vja=1&amp;pid=c97b8c1f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survey?(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9_1#3c7b8c8fa.bracket?vja=1&amp;pid=c97b8c1fc&amp;color=0,0,0&amp;vpa=122&amp;vtp=1"/>
          <p:cNvSpPr/>
          <p:nvPr/>
        </p:nvSpPr>
        <p:spPr>
          <a:xfrm>
            <a:off x="64611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78_2#3c7b8c8fa.choices?vja=1&amp;pid=c97b8c1fc&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forms.</a:t>
            </a:r>
            <a:endParaRPr lang="en-US" altLang="zh-CN" sz="2000" dirty="0"/>
          </a:p>
        </p:txBody>
      </p:sp>
      <p:sp>
        <p:nvSpPr>
          <p:cNvPr id="5" name="QC_7_AS.280_1#3c7b8c8fa?vja=1&amp;pid=c97b8c1fc&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behavioural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aspects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listening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performing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poetry</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well-being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”可知，调查的核心是学生在接触诗歌过程中的情感与行为表现以及探究诗歌如何有助于维护心理健康。故选C项。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7_BD.281_1#5544bf31b?vja=1&amp;pid=c97b8c1f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media?(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82_1#5544bf31b.bracket?vja=1&amp;pid=c97b8c1fc&amp;color=0,0,0&amp;vpa=123&amp;vtp=1"/>
          <p:cNvSpPr/>
          <p:nvPr/>
        </p:nvSpPr>
        <p:spPr>
          <a:xfrm>
            <a:off x="100521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281_2#5544bf31b.choices?vja=1&amp;pid=c97b8c1fc&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assignments.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a:t>
            </a:r>
            <a:endParaRPr lang="en-US" altLang="zh-CN" sz="2000" dirty="0"/>
          </a:p>
        </p:txBody>
      </p:sp>
      <p:sp>
        <p:nvSpPr>
          <p:cNvPr id="5" name="QC_7_AS.283_1#5544bf31b?vja=1&amp;pid=c97b8c1fc&amp;color=0,0,0&amp;vtp=1"/>
          <p:cNvSpPr/>
          <p:nvPr/>
        </p:nvSpPr>
        <p:spPr>
          <a:xfrm>
            <a:off x="722376" y="2839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self-improvement,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introspection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issue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exploration.”可知，许多学生通过诗歌进行自我提升、反省和探索社会问题，由此可推知，通过媒体接触诗歌的学生会重视诗歌对个人成长和社会洞察力方面的影响价值。</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7_BD.284_1#6cc124634?vja=1&amp;pid=c97b8c1f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poetry?(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85_1#6cc124634.bracket?vja=1&amp;pid=c97b8c1fc&amp;color=0,0,0&amp;vpa=124&amp;vtp=1"/>
          <p:cNvSpPr/>
          <p:nvPr/>
        </p:nvSpPr>
        <p:spPr>
          <a:xfrm>
            <a:off x="79375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284_2#6cc124634.choices?vja=1&amp;pid=c97b8c1fc&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83229" algn="l"/>
                <a:tab pos="5293457" algn="l"/>
                <a:tab pos="8054486"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happier.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ideas.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creativity.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endParaRPr lang="en-US" altLang="zh-CN" sz="2000" dirty="0"/>
          </a:p>
        </p:txBody>
      </p:sp>
      <p:sp>
        <p:nvSpPr>
          <p:cNvPr id="5" name="QC_7_AS.286_1#6cc124634?vja=1&amp;pid=c97b8c1fc&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细节理解题。根据第三段中对学生创作诗歌的动机的数据罗列“</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（54.6%）,</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（49.6%）,</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（49.2%）,</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（47.3%）.”可知，在所有动机中，“渴望感受创造力”所占的百分比最高（54.6%）。因此，学生选择创作诗歌的最大原因是激发创造力。故选C项。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7_BD.287_1#32ba4a3e6?vja=1&amp;pid=c97b8c1f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88_1#32ba4a3e6.bracket?vja=1&amp;pid=c97b8c1fc&amp;color=0,0,0&amp;vpa=125&amp;vtp=1"/>
          <p:cNvSpPr/>
          <p:nvPr/>
        </p:nvSpPr>
        <p:spPr>
          <a:xfrm>
            <a:off x="103600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87_2#32ba4a3e6.choices?vja=1&amp;pid=c97b8c1fc&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popularity.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.Unlock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influence.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.Ignore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limitations.</a:t>
            </a:r>
            <a:endParaRPr lang="en-US" altLang="zh-CN" sz="2000" dirty="0"/>
          </a:p>
        </p:txBody>
      </p:sp>
      <p:sp>
        <p:nvSpPr>
          <p:cNvPr id="5" name="QC_7_AS.289_1#32ba4a3e6?vja=1&amp;pid=c97b8c1fc&amp;color=0,0,0&amp;vtp=1"/>
          <p:cNvSpPr/>
          <p:nvPr/>
        </p:nvSpPr>
        <p:spPr>
          <a:xfrm>
            <a:off x="722376" y="2077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词义猜测题。上文讲到调查报告强调诗歌在多个方面具有重要价值。根据画线短语所在句“Greater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investment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poetry-based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power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加大对诗歌教学的投入”是为了实现一个积极的目标。结合语境可知，作者认为加大对诗歌教学的投入可以更好地“利用诗歌的力量”。harness在此处表示“控制并利用（某种力量或资源）”，B项“释放其潜力”与画线短语含义最接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M_6_BD.290_1#8abd16e27?vja=1&amp;pid=e8c81ea7f&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[安徽马鞍山2024高二期末]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brief</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demonstrating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miles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1967,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songwriting.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lyrics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（歌词）</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a:solidFill>
                  <a:srgbClr val="000000"/>
                </a:solidFill>
                <a:latin typeface="Times New Roman" pitchFamily="34" charset="0"/>
                <a:ea typeface="微软雅黑" pitchFamily="34" charset="-122"/>
                <a:cs typeface="Times New Roman" pitchFamily="34" charset="-120"/>
              </a:rPr>
              <a:t>not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accompanied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tackled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literary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7_BD.30_1#7009b8997?vja=1&amp;pid=0a4465b2b&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face-to-face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endParaRPr lang="en-US" altLang="zh-CN" sz="2000" dirty="0"/>
          </a:p>
        </p:txBody>
      </p:sp>
      <p:sp>
        <p:nvSpPr>
          <p:cNvPr id="3" name="QB_7_AN.31_1#7009b8997.blank?vja=1&amp;pid=0a4465b2b&amp;color=0,0,0&amp;vpa=11&amp;vtp=1"/>
          <p:cNvSpPr/>
          <p:nvPr/>
        </p:nvSpPr>
        <p:spPr>
          <a:xfrm>
            <a:off x="8273923"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7_AS.32_1#7009b8997?vja=1&amp;pid=0a4465b2b&amp;color=0,0,0&amp;vtp=1"/>
          <p:cNvSpPr/>
          <p:nvPr/>
        </p:nvSpPr>
        <p:spPr>
          <a:xfrm>
            <a:off x="722376" y="1696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句意为：目前，网络在我们的生活中起着重要作用，这使得很多人忽视面对面的交流。____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ignore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face-to-face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communication修饰前面整个主句，为非限制性定语从句，从句中缺少主语，应用which引导该从句。故填which。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0_1#8abd16e27?vja=1&amp;pid=e8c81ea7f&amp;color=0,0,0&amp;vtp=1&amp;bt=1">
            <a:extLst>
              <a:ext uri="{FF2B5EF4-FFF2-40B4-BE49-F238E27FC236}">
                <a16:creationId xmlns:a16="http://schemas.microsoft.com/office/drawing/2014/main" id="{10166845-4B37-812A-0B4B-B9B4A55D28B1}"/>
              </a:ext>
            </a:extLst>
          </p:cNvPr>
          <p:cNvSpPr/>
          <p:nvPr/>
        </p:nvSpPr>
        <p:spPr>
          <a:xfrm>
            <a:off x="722376" y="900000"/>
            <a:ext cx="10753344" cy="2633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harvest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delightedly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M_6_EX.291_1#8abd16e27?vja=1&amp;pid=e8c81ea7f&amp;color=0,0,0&amp;vtp=1">
            <a:extLst>
              <a:ext uri="{FF2B5EF4-FFF2-40B4-BE49-F238E27FC236}">
                <a16:creationId xmlns:a16="http://schemas.microsoft.com/office/drawing/2014/main" id="{EEB52B57-3048-5B36-11CE-C6C3C209988B}"/>
              </a:ext>
            </a:extLst>
          </p:cNvPr>
          <p:cNvSpPr/>
          <p:nvPr/>
        </p:nvSpPr>
        <p:spPr>
          <a:xfrm>
            <a:off x="722376" y="3576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这篇文章是作者写给18岁的自己的一封信，作者带领读者对自己的生活进行了一次简短的回顾，向读者展示写作在自己的生活中所起的重要作用，并告诫读者不要数着日子过，而是要让每一天都有意义。</a:t>
            </a:r>
            <a:endParaRPr lang="en-US" altLang="zh-CN" sz="2000" dirty="0"/>
          </a:p>
        </p:txBody>
      </p:sp>
    </p:spTree>
    <p:extLst>
      <p:ext uri="{BB962C8B-B14F-4D97-AF65-F5344CB8AC3E}">
        <p14:creationId xmlns:p14="http://schemas.microsoft.com/office/powerpoint/2010/main" val="29208148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7_BD.292_1#ed890761c.choices?vja=1&amp;pid=8abd16e2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.teaching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B.writing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C.translating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.singing</a:t>
            </a:r>
            <a:endParaRPr lang="en-US" altLang="zh-CN" sz="2000" dirty="0"/>
          </a:p>
        </p:txBody>
      </p:sp>
      <p:sp>
        <p:nvSpPr>
          <p:cNvPr id="3" name="QC_7_AN.293_1#ed890761c.bracket?vja=1&amp;pid=8abd16e27&amp;color=0,0,0&amp;vpa=126&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294_1#ed890761c?vja=1&amp;pid=8abd16e27&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根据下文中的demonstrating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life可知，写作贯穿作者的一生。故选B项。</a:t>
            </a:r>
            <a:endParaRPr lang="en-US" altLang="zh-CN" sz="2200" dirty="0"/>
          </a:p>
        </p:txBody>
      </p:sp>
      <p:sp>
        <p:nvSpPr>
          <p:cNvPr id="5" name="QC_7_BD.295_1#becb0fee3.choices?vja=1&amp;pid=8abd16e27&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.survey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C.tour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.variation</a:t>
            </a:r>
            <a:endParaRPr lang="en-US" altLang="zh-CN" sz="2000" dirty="0"/>
          </a:p>
        </p:txBody>
      </p:sp>
      <p:sp>
        <p:nvSpPr>
          <p:cNvPr id="6" name="QC_7_AN.296_1#becb0fee3.bracket?vja=1&amp;pid=8abd16e27&amp;color=0,0,0&amp;vpa=127&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297_1#becb0fee3?vja=1&amp;pid=8abd16e27&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根据下文内容可知，作者回顾了自己的人生经历，故此处表示作者对自己的生活进行了回顾。故选C项。</a:t>
            </a:r>
            <a:endParaRPr lang="en-US" altLang="zh-CN" sz="2200" dirty="0"/>
          </a:p>
        </p:txBody>
      </p:sp>
      <p:sp>
        <p:nvSpPr>
          <p:cNvPr id="8" name="QC_7_BD.298_1#ff1f2c783.choices?vja=1&amp;pid=8abd16e27&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agreement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touch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mercy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odds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endParaRPr lang="en-US" altLang="zh-CN" sz="2000" dirty="0"/>
          </a:p>
        </p:txBody>
      </p:sp>
      <p:sp>
        <p:nvSpPr>
          <p:cNvPr id="9" name="QC_7_AN.299_1#ff1f2c783.bracket?vja=1&amp;pid=8abd16e27&amp;color=0,0,0&amp;vpa=128&amp;vtp=1"/>
          <p:cNvSpPr/>
          <p:nvPr/>
        </p:nvSpPr>
        <p:spPr>
          <a:xfrm>
            <a:off x="1176401" y="3354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00_1#ff1f2c783?vja=1&amp;pid=8abd16e27&amp;color=0,0,0&amp;vtp=1"/>
          <p:cNvSpPr/>
          <p:nvPr/>
        </p:nvSpPr>
        <p:spPr>
          <a:xfrm>
            <a:off x="722376" y="37796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communicate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writing可知，作者仍然和学生时代的朋友保持联系。be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有联系”，故选B项。be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agreement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with意为“同意”；be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mercy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of意为“任由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摆布”；be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odds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有分歧”。</a:t>
            </a:r>
            <a:endParaRPr lang="en-US" altLang="zh-CN" sz="2200" dirty="0"/>
          </a:p>
        </p:txBody>
      </p:sp>
      <p:sp>
        <p:nvSpPr>
          <p:cNvPr id="11" name="QC_7_BD.301_1#c2c9dd6a3.choices?vja=1&amp;pid=8abd16e27&amp;color=0,0,0&amp;vtp=1"/>
          <p:cNvSpPr/>
          <p:nvPr/>
        </p:nvSpPr>
        <p:spPr>
          <a:xfrm>
            <a:off x="722376" y="49551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.incredible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B.irreplaceable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C.conservative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.unfortunate</a:t>
            </a:r>
            <a:endParaRPr lang="en-US" altLang="zh-CN" sz="2000" dirty="0"/>
          </a:p>
        </p:txBody>
      </p:sp>
      <p:sp>
        <p:nvSpPr>
          <p:cNvPr id="12" name="QC_7_AN.302_1#c2c9dd6a3.bracket?vja=1&amp;pid=8abd16e27&amp;color=0,0,0&amp;vpa=129&amp;vtp=1"/>
          <p:cNvSpPr/>
          <p:nvPr/>
        </p:nvSpPr>
        <p:spPr>
          <a:xfrm>
            <a:off x="1176401" y="49551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7_AS.303_1#c2c9dd6a3?vja=1&amp;pid=8abd16e27&amp;color=0,0,0&amp;vtp=1"/>
          <p:cNvSpPr/>
          <p:nvPr/>
        </p:nvSpPr>
        <p:spPr>
          <a:xfrm>
            <a:off x="722376" y="5379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根据下文中的stay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connected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wonderful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thousands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us可知，能和相隔很远的那么多优秀的人保持联系是不可思议的。故选A项。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7_BD.304_1#3ac512d17.choices?vja=1&amp;pid=8abd16e2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.guide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B.connect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C.gather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.separate</a:t>
            </a:r>
            <a:endParaRPr lang="en-US" altLang="zh-CN" sz="2000" dirty="0"/>
          </a:p>
        </p:txBody>
      </p:sp>
      <p:sp>
        <p:nvSpPr>
          <p:cNvPr id="3" name="QC_7_AN.305_1#3ac512d17.bracket?vja=1&amp;pid=8abd16e27&amp;color=0,0,0&amp;vpa=130&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06_1#3ac512d17?vja=1&amp;pid=8abd16e27&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根据上文中的across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thousands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miles可知，此处表示和“相隔”很远的人保持联系。故选D项。</a:t>
            </a:r>
            <a:endParaRPr lang="en-US" altLang="zh-CN" sz="2200" dirty="0"/>
          </a:p>
        </p:txBody>
      </p:sp>
      <p:sp>
        <p:nvSpPr>
          <p:cNvPr id="5" name="QC_7_BD.307_1#cbcd611eb.choices?vja=1&amp;pid=8abd16e27&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.solo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B.music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C.exhibition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.accuracy</a:t>
            </a:r>
            <a:endParaRPr lang="en-US" altLang="zh-CN" sz="2000" dirty="0"/>
          </a:p>
        </p:txBody>
      </p:sp>
      <p:sp>
        <p:nvSpPr>
          <p:cNvPr id="6" name="QC_7_AN.308_1#cbcd611eb.bracket?vja=1&amp;pid=8abd16e27&amp;color=0,0,0&amp;vpa=131&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309_1#cbcd611eb?vja=1&amp;pid=8abd16e27&amp;color=0,0,0&amp;vtp=1"/>
          <p:cNvSpPr/>
          <p:nvPr/>
        </p:nvSpPr>
        <p:spPr>
          <a:xfrm>
            <a:off x="722376" y="25477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1967,</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introduced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musician’s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songwriting.”可知，作者接触到了一位音乐家的歌曲创作，故此处应表示他的音乐对作者产生了终身的影响。故选B项。</a:t>
            </a:r>
            <a:endParaRPr lang="en-US" altLang="zh-CN" sz="2200" dirty="0"/>
          </a:p>
        </p:txBody>
      </p:sp>
      <p:sp>
        <p:nvSpPr>
          <p:cNvPr id="8" name="QC_7_BD.310_1#9b1a0d635.choices?vja=1&amp;pid=8abd16e27&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.forced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B.allowed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C.inspired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.reminded</a:t>
            </a:r>
            <a:endParaRPr lang="en-US" altLang="zh-CN" sz="2000" dirty="0"/>
          </a:p>
        </p:txBody>
      </p:sp>
      <p:sp>
        <p:nvSpPr>
          <p:cNvPr id="9" name="QC_7_AN.311_1#9b1a0d635.bracket?vja=1&amp;pid=8abd16e27&amp;color=0,0,0&amp;vpa=132&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312_1#9b1a0d635?vja=1&amp;pid=8abd16e27&amp;color=0,0,0&amp;vtp=1"/>
          <p:cNvSpPr/>
          <p:nvPr/>
        </p:nvSpPr>
        <p:spPr>
          <a:xfrm>
            <a:off x="722376" y="4160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me和下文的throughout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life可知，这位音乐家对作者的影响很大，由此可推知，此处表示他在写歌词方面的独特天赋激励着作者去写作。故选C项。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C_7_BD.313_1#dbe3d41a8.choices?vja=1&amp;pid=8abd16e2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.songs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B.comedies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C.essays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.histories</a:t>
            </a:r>
            <a:endParaRPr lang="en-US" altLang="zh-CN" sz="2000" dirty="0"/>
          </a:p>
        </p:txBody>
      </p:sp>
      <p:sp>
        <p:nvSpPr>
          <p:cNvPr id="3" name="QC_7_AN.314_1#dbe3d41a8.bracket?vja=1&amp;pid=8abd16e27&amp;color=0,0,0&amp;vpa=133&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15_1#dbe3d41a8?vja=1&amp;pid=8abd16e27&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根据上文内容和下文的or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poetry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stories可知，作者是在接触到一位音乐家的歌曲创作之后被激发了写作的热情，但是并不是和这位音乐家一样写歌，也不是写诗，而是写小说。故选A项。</a:t>
            </a:r>
            <a:endParaRPr lang="en-US" altLang="zh-CN" sz="2200" dirty="0"/>
          </a:p>
        </p:txBody>
      </p:sp>
      <p:sp>
        <p:nvSpPr>
          <p:cNvPr id="5" name="QC_7_BD.316_1#860408f78.choices?vja=1&amp;pid=8abd16e27&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break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engage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endParaRPr lang="en-US" altLang="zh-CN" sz="2000" dirty="0"/>
          </a:p>
        </p:txBody>
      </p:sp>
      <p:sp>
        <p:nvSpPr>
          <p:cNvPr id="6" name="QC_7_AN.317_1#860408f78.bracket?vja=1&amp;pid=8abd16e27&amp;color=0,0,0&amp;vpa=134&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18_1#860408f78?vja=1&amp;pid=8abd16e27&amp;color=0,0,0&amp;vtp=1"/>
          <p:cNvSpPr/>
          <p:nvPr/>
        </p:nvSpPr>
        <p:spPr>
          <a:xfrm>
            <a:off x="722376" y="29287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history可知，作者热爱写作和历史，结合选项可知，此处表示作者决定更加积极地投身于这两项事业。engage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in意为“参与，从事”，故选C项。rely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on意为“依赖”；break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决裂”；go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through意为“经历”。</a:t>
            </a:r>
            <a:endParaRPr lang="en-US" altLang="zh-CN" sz="2200" dirty="0"/>
          </a:p>
        </p:txBody>
      </p:sp>
      <p:sp>
        <p:nvSpPr>
          <p:cNvPr id="8" name="QC_7_BD.319_1#5bce7c30d.choices?vja=1&amp;pid=8abd16e27&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.tradition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B.success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C.devotion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.challenge</a:t>
            </a:r>
            <a:endParaRPr lang="en-US" altLang="zh-CN" sz="2000" dirty="0"/>
          </a:p>
        </p:txBody>
      </p:sp>
      <p:sp>
        <p:nvSpPr>
          <p:cNvPr id="9" name="QC_7_AN.320_1#5bce7c30d.bracket?vja=1&amp;pid=8abd16e27&amp;color=0,0,0&amp;vpa=135&amp;vtp=1"/>
          <p:cNvSpPr/>
          <p:nvPr/>
        </p:nvSpPr>
        <p:spPr>
          <a:xfrm>
            <a:off x="1303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321_1#5bce7c30d?vja=1&amp;pid=8abd16e27&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stand-up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routine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tackled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before.”可知，作者喜欢文学挑战。故选D项。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C_7_BD.322_1#39c45d5bd.choices?vja=1&amp;pid=8abd16e2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.reward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B.symbol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C.summary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.change</a:t>
            </a:r>
            <a:endParaRPr lang="en-US" altLang="zh-CN" sz="2000" dirty="0"/>
          </a:p>
        </p:txBody>
      </p:sp>
      <p:sp>
        <p:nvSpPr>
          <p:cNvPr id="3" name="QC_7_AN.323_1#39c45d5bd.bracket?vja=1&amp;pid=8abd16e27&amp;color=0,0,0&amp;vpa=136&amp;vtp=1"/>
          <p:cNvSpPr/>
          <p:nvPr/>
        </p:nvSpPr>
        <p:spPr>
          <a:xfrm>
            <a:off x="1294003"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24_1#39c45d5bd?vja=1&amp;pid=8abd16e27&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life可知，上述内容是作者对过去55年生活的总结。故选C项。</a:t>
            </a:r>
            <a:endParaRPr lang="en-US" altLang="zh-CN" sz="2200" dirty="0"/>
          </a:p>
        </p:txBody>
      </p:sp>
      <p:sp>
        <p:nvSpPr>
          <p:cNvPr id="5" name="QC_7_BD.325_1#596a55b34.choices?vja=1&amp;pid=8abd16e27&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.further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B.contradict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C.share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.quit</a:t>
            </a:r>
            <a:endParaRPr lang="en-US" altLang="zh-CN" sz="2000" dirty="0"/>
          </a:p>
        </p:txBody>
      </p:sp>
      <p:sp>
        <p:nvSpPr>
          <p:cNvPr id="6" name="QC_7_AN.326_1#596a55b34.bracket?vja=1&amp;pid=8abd16e27&amp;color=0,0,0&amp;vpa=137&amp;vtp=1"/>
          <p:cNvSpPr/>
          <p:nvPr/>
        </p:nvSpPr>
        <p:spPr>
          <a:xfrm>
            <a:off x="1303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27_1#596a55b34?vja=1&amp;pid=8abd16e27&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根据上文作者对自己55年生活的总结和下文中的try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have可知，作者的建议是发展兴趣。further在此处为动词，意为“促进；推动”，故选A项。contradict意为“反驳；驳斥”。</a:t>
            </a:r>
            <a:endParaRPr lang="en-US" altLang="zh-CN" sz="2200" dirty="0"/>
          </a:p>
        </p:txBody>
      </p:sp>
      <p:sp>
        <p:nvSpPr>
          <p:cNvPr id="8" name="QC_7_BD.328_1#718d7440e.choices?vja=1&amp;pid=8abd16e27&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.lucky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B.fragile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C.brave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.complex</a:t>
            </a:r>
            <a:endParaRPr lang="en-US" altLang="zh-CN" sz="2000" dirty="0"/>
          </a:p>
        </p:txBody>
      </p:sp>
      <p:sp>
        <p:nvSpPr>
          <p:cNvPr id="9" name="QC_7_AN.329_1#718d7440e.bracket?vja=1&amp;pid=8abd16e27&amp;color=0,0,0&amp;vpa=138&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30_1#718d7440e?vja=1&amp;pid=8abd16e27&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life可知，作者的年龄每增加一岁时，他意识到自己很幸运，能够继续享受生活中的美好事物。故选A项。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C_7_BD.331_1#832438d7a.choices?vja=1&amp;pid=8abd16e2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.disappointed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B.confused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hurry</a:t>
            </a:r>
            <a:endParaRPr lang="en-US" altLang="zh-CN" sz="2000" dirty="0"/>
          </a:p>
        </p:txBody>
      </p:sp>
      <p:sp>
        <p:nvSpPr>
          <p:cNvPr id="3" name="QC_7_AN.332_1#832438d7a.bracket?vja=1&amp;pid=8abd16e27&amp;color=0,0,0&amp;vpa=139&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33_1#832438d7a?vja=1&amp;pid=8abd16e27&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ahead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you和Take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time可知，因为未来有很多年的时间，要慢慢来，所以此处告诉我们不要急于长大。in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hurry意为“匆匆忙忙；急于”，故选D项。at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loss意为“困惑；不知所措”。</a:t>
            </a:r>
            <a:endParaRPr lang="en-US" altLang="zh-CN" sz="2200" dirty="0"/>
          </a:p>
        </p:txBody>
      </p:sp>
      <p:sp>
        <p:nvSpPr>
          <p:cNvPr id="5" name="QC_7_BD.334_1#3ee4d97f0.choices?vja=1&amp;pid=8abd16e27&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.fade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C.exist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.count</a:t>
            </a:r>
            <a:endParaRPr lang="en-US" altLang="zh-CN" sz="2000" dirty="0"/>
          </a:p>
        </p:txBody>
      </p:sp>
      <p:sp>
        <p:nvSpPr>
          <p:cNvPr id="6" name="QC_7_AN.335_1#3ee4d97f0.bracket?vja=1&amp;pid=8abd16e27&amp;color=0,0,0&amp;vpa=140&amp;vtp=1"/>
          <p:cNvSpPr/>
          <p:nvPr/>
        </p:nvSpPr>
        <p:spPr>
          <a:xfrm>
            <a:off x="1303401"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36_1#3ee4d97f0?vja=1&amp;pid=8abd16e27&amp;color=0,0,0&amp;vtp=1"/>
          <p:cNvSpPr/>
          <p:nvPr/>
        </p:nvSpPr>
        <p:spPr>
          <a:xfrm>
            <a:off x="722376" y="2916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days可知，不要数日子，所以此处表示要让日子有意义。count意为“重要；有价值”，故选D项。fade意为“逐渐消失；（使）褪色”。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C_4#967683bc9.fixed?vja=1&amp;pid=2ade36fe9&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967683bc9.fixed?vja=1&amp;pid=2ade36fe9&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20,000</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Leagues</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the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Sea</a:t>
            </a:r>
            <a:endParaRPr lang="en-US" altLang="zh-CN" sz="4400" dirty="0"/>
          </a:p>
        </p:txBody>
      </p:sp>
      <p:pic>
        <p:nvPicPr>
          <p:cNvPr id="4" name="C_4#967683bc9.fixed?vja=1&amp;pid=2ade36fe9&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967683bc9.fixed?vja=1&amp;pid=2ade36fe9&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P_6_BD#4ffbd53c2?vja=1&amp;pid=b7ad1c88a&amp;color=0,0,0&amp;vtp=1&amp;bt=1"/>
          <p:cNvSpPr/>
          <p:nvPr/>
        </p:nvSpPr>
        <p:spPr>
          <a:xfrm>
            <a:off x="722376" y="896112"/>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1.Nothing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fascinating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smile,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which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bring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hope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even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（desperate）.</a:t>
            </a:r>
            <a:endParaRPr lang="en-US" altLang="zh-CN" sz="2000" dirty="0"/>
          </a:p>
        </p:txBody>
      </p:sp>
      <p:sp>
        <p:nvSpPr>
          <p:cNvPr id="4" name="QB_6_AN.338_1#4ffbd53c2.blank?vja=1&amp;pid=b7ad1c88a&amp;color=0,0,0&amp;vpa=141&amp;vtp=1"/>
          <p:cNvSpPr/>
          <p:nvPr/>
        </p:nvSpPr>
        <p:spPr>
          <a:xfrm>
            <a:off x="10137839" y="1226312"/>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desperation</a:t>
            </a:r>
            <a:endParaRPr lang="en-US" altLang="zh-CN" sz="2000" dirty="0"/>
          </a:p>
        </p:txBody>
      </p:sp>
      <p:sp>
        <p:nvSpPr>
          <p:cNvPr id="5" name="QB_6_AS.339_1#78c8ece44?vja=1&amp;pid=b7ad1c88a&amp;color=0,0,0&amp;vtp=1"/>
          <p:cNvSpPr/>
          <p:nvPr/>
        </p:nvSpPr>
        <p:spPr>
          <a:xfrm>
            <a:off x="722376" y="20872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句意为：没有什么比微笑更迷人的了，即使在绝望的情况下，微笑也能带来希望。in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desperation意为“在绝望中”，为固定短语。故填名词desperation。</a:t>
            </a:r>
            <a:endParaRPr lang="en-US" altLang="zh-CN" sz="2200" dirty="0"/>
          </a:p>
        </p:txBody>
      </p:sp>
      <p:sp>
        <p:nvSpPr>
          <p:cNvPr id="6" name="QB_6_BD.340_1#6d8703c13?vja=1&amp;pid=b7ad1c88a&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under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a:t>
            </a:r>
            <a:endParaRPr lang="en-US" altLang="zh-CN" sz="2000" dirty="0"/>
          </a:p>
        </p:txBody>
      </p:sp>
      <p:sp>
        <p:nvSpPr>
          <p:cNvPr id="7" name="QB_6_AN.341_1#6d8703c13.blank?vja=1&amp;pid=b7ad1c88a&amp;color=0,0,0&amp;vpa=142&amp;vtp=1"/>
          <p:cNvSpPr/>
          <p:nvPr/>
        </p:nvSpPr>
        <p:spPr>
          <a:xfrm>
            <a:off x="4529392" y="2859659"/>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construction</a:t>
            </a:r>
            <a:endParaRPr lang="en-US" altLang="zh-CN" sz="2000" dirty="0"/>
          </a:p>
        </p:txBody>
      </p:sp>
      <p:sp>
        <p:nvSpPr>
          <p:cNvPr id="8" name="QB_6_AS.342_1#6d8703c13?vja=1&amp;pid=b7ad1c88a&amp;color=0,0,0&amp;vtp=1"/>
          <p:cNvSpPr/>
          <p:nvPr/>
        </p:nvSpPr>
        <p:spPr>
          <a:xfrm>
            <a:off x="722376" y="3322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句意为：我们的新办公室仍在修建中。under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construction意为“在修建中”，为固定短语，注意此短语中under之后没有冠词。</a:t>
            </a:r>
            <a:endParaRPr lang="en-US" altLang="zh-CN" sz="2200" dirty="0"/>
          </a:p>
        </p:txBody>
      </p:sp>
      <p:sp>
        <p:nvSpPr>
          <p:cNvPr id="9" name="QB_6_BD.343_1#2f01ebe38?vja=1&amp;pid=b7ad1c88a&amp;color=0,0,0&amp;vtp=1"/>
          <p:cNvSpPr/>
          <p:nvPr/>
        </p:nvSpPr>
        <p:spPr>
          <a:xfrm>
            <a:off x="722376" y="41319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soil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grass.</a:t>
            </a:r>
            <a:endParaRPr lang="en-US" altLang="zh-CN" sz="2000" dirty="0"/>
          </a:p>
        </p:txBody>
      </p:sp>
      <p:sp>
        <p:nvSpPr>
          <p:cNvPr id="10" name="QB_6_AN.344_1#2f01ebe38.blank?vja=1&amp;pid=b7ad1c88a&amp;color=0,0,0&amp;vpa=143&amp;vtp=1"/>
          <p:cNvSpPr/>
          <p:nvPr/>
        </p:nvSpPr>
        <p:spPr>
          <a:xfrm>
            <a:off x="4193032" y="4081145"/>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preservation</a:t>
            </a:r>
            <a:endParaRPr lang="en-US" altLang="zh-CN" sz="2000" dirty="0"/>
          </a:p>
        </p:txBody>
      </p:sp>
      <p:sp>
        <p:nvSpPr>
          <p:cNvPr id="11" name="QB_6_AS.345_1#2f01ebe38?vja=1&amp;pid=b7ad1c88a&amp;color=0,0,0&amp;vtp=1"/>
          <p:cNvSpPr/>
          <p:nvPr/>
        </p:nvSpPr>
        <p:spPr>
          <a:xfrm>
            <a:off x="722376" y="49353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句意为：一个是水土保持工程，这会使农民用树木或草代替他们的农作物。water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作定语，修饰project，water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soil又修饰设空处，根据句意可知，此处应填名词preservation，意为“保护；保持”。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B_6_BD.346_1#e9aa3cfcb?vja=1&amp;pid=b7ad1c88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a:t>
            </a:r>
            <a:endParaRPr lang="en-US" altLang="zh-CN" sz="2000" dirty="0"/>
          </a:p>
        </p:txBody>
      </p:sp>
      <p:sp>
        <p:nvSpPr>
          <p:cNvPr id="3" name="QB_6_AN.347_1#e9aa3cfcb.blank?vja=1&amp;pid=b7ad1c88a&amp;color=0,0,0&amp;vpa=144&amp;vtp=1"/>
          <p:cNvSpPr/>
          <p:nvPr/>
        </p:nvSpPr>
        <p:spPr>
          <a:xfrm>
            <a:off x="998601" y="845313"/>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Evidently</a:t>
            </a:r>
            <a:endParaRPr lang="en-US" altLang="zh-CN" sz="2000" dirty="0"/>
          </a:p>
        </p:txBody>
      </p:sp>
      <p:sp>
        <p:nvSpPr>
          <p:cNvPr id="4" name="QB_6_AS.348_1#e9aa3cfcb?vja=1&amp;pid=b7ad1c88a&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句意为：显然，这些问题中的一些相当难回答。设空处位于句首，应用副词作状语，故填Evidently。</a:t>
            </a:r>
            <a:endParaRPr lang="en-US" altLang="zh-CN" sz="2200" dirty="0"/>
          </a:p>
        </p:txBody>
      </p:sp>
      <p:sp>
        <p:nvSpPr>
          <p:cNvPr id="5" name="QB_6_BD.349_1#12866b2ec?vja=1&amp;pid=b7ad1c88a&amp;color=0,0,0&amp;vtp=1"/>
          <p:cNvSpPr/>
          <p:nvPr/>
        </p:nvSpPr>
        <p:spPr>
          <a:xfrm>
            <a:off x="722376" y="2125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perfectly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endParaRPr lang="en-US" altLang="zh-CN" sz="2000" dirty="0"/>
          </a:p>
        </p:txBody>
      </p:sp>
      <p:sp>
        <p:nvSpPr>
          <p:cNvPr id="6" name="QB_6_AN.350_1#12866b2ec.blank?vja=1&amp;pid=b7ad1c88a&amp;color=0,0,0&amp;vpa=145&amp;vtp=1"/>
          <p:cNvSpPr/>
          <p:nvPr/>
        </p:nvSpPr>
        <p:spPr>
          <a:xfrm>
            <a:off x="5397500" y="2074545"/>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polished</a:t>
            </a:r>
            <a:endParaRPr lang="en-US" altLang="zh-CN" sz="2000" dirty="0"/>
          </a:p>
        </p:txBody>
      </p:sp>
      <p:sp>
        <p:nvSpPr>
          <p:cNvPr id="7" name="QB_6_AS.351_1#12866b2ec?vja=1&amp;pid=b7ad1c88a&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句意为：我们相信，如果我们塑造十足完美的个性，展现我们的聪明才智，完善我们的幽默感，那么就没有人可以伤害我们。设空处前为副词，后为名词，故应填形容词polished，意为“完美的，精湛的”。</a:t>
            </a:r>
            <a:endParaRPr lang="en-US" altLang="zh-CN" sz="2200" dirty="0"/>
          </a:p>
        </p:txBody>
      </p:sp>
      <p:sp>
        <p:nvSpPr>
          <p:cNvPr id="8" name="QB_6_BD.352_1#2baf3a90a?vja=1&amp;pid=b7ad1c88a&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flood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claimed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hundreds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endParaRPr lang="en-US" altLang="zh-CN" sz="2000" dirty="0"/>
          </a:p>
        </p:txBody>
      </p:sp>
      <p:sp>
        <p:nvSpPr>
          <p:cNvPr id="9" name="QB_6_AN.353_1#2baf3a90a.blank?vja=1&amp;pid=b7ad1c88a&amp;color=0,0,0&amp;vpa=146&amp;vtp=1"/>
          <p:cNvSpPr/>
          <p:nvPr/>
        </p:nvSpPr>
        <p:spPr>
          <a:xfrm>
            <a:off x="2914714" y="4078859"/>
            <a:ext cx="676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struck</a:t>
            </a:r>
            <a:endParaRPr lang="en-US" altLang="zh-CN" sz="2000" dirty="0"/>
          </a:p>
        </p:txBody>
      </p:sp>
      <p:sp>
        <p:nvSpPr>
          <p:cNvPr id="10" name="QB_6_AS.354_1#2baf3a90a?vja=1&amp;pid=b7ad1c88a&amp;color=0,0,0&amp;vtp=1"/>
          <p:cNvSpPr/>
          <p:nvPr/>
        </p:nvSpPr>
        <p:spPr>
          <a:xfrm>
            <a:off x="722376" y="4541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句意为：今年6月，这座城市发生了一场大洪水，这场大洪水使数百人丧生。设空处与claimed为并列谓语，结合时间状语this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June和claimed的时态可知，此处表示过去发生的事，应用一般过去时。故填struck。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B_6_BD.355_1#05339e169?vja=1&amp;pid=b7ad1c88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him</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a:t>
            </a:r>
            <a:endParaRPr lang="en-US" altLang="zh-CN" sz="2000" dirty="0"/>
          </a:p>
        </p:txBody>
      </p:sp>
      <p:sp>
        <p:nvSpPr>
          <p:cNvPr id="3" name="QB_6_AN.356_1#05339e169.blank?vja=1&amp;pid=b7ad1c88a&amp;color=0,0,0&amp;vpa=147&amp;vtp=1"/>
          <p:cNvSpPr/>
          <p:nvPr/>
        </p:nvSpPr>
        <p:spPr>
          <a:xfrm>
            <a:off x="8736076" y="858013"/>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4" name="QB_6_AS.357_1#05339e169?vja=1&amp;pid=b7ad1c88a&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句意为：起初他有点紧张，但她的热情欢迎很快使他放松下来。put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ease为固定搭配，意为“使某人放松下来；使某人自在”。故填at。</a:t>
            </a:r>
            <a:endParaRPr lang="en-US" altLang="zh-CN" sz="2200" dirty="0"/>
          </a:p>
        </p:txBody>
      </p:sp>
      <p:sp>
        <p:nvSpPr>
          <p:cNvPr id="5" name="QB_6_BD.358_1#c47293d2f?vja=1&amp;pid=b7ad1c88a&amp;color=0,0,0&amp;vtp=1"/>
          <p:cNvSpPr/>
          <p:nvPr/>
        </p:nvSpPr>
        <p:spPr>
          <a:xfrm>
            <a:off x="722376" y="2125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depends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endParaRPr lang="en-US" altLang="zh-CN" sz="2000" dirty="0"/>
          </a:p>
        </p:txBody>
      </p:sp>
      <p:sp>
        <p:nvSpPr>
          <p:cNvPr id="6" name="QB_6_AN.359_1#c47293d2f.blank?vja=1&amp;pid=b7ad1c88a&amp;color=0,0,0&amp;vpa=148&amp;vtp=1"/>
          <p:cNvSpPr/>
          <p:nvPr/>
        </p:nvSpPr>
        <p:spPr>
          <a:xfrm>
            <a:off x="6493320" y="2074545"/>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
        <p:nvSpPr>
          <p:cNvPr id="7" name="QB_6_AS.360_1#c47293d2f?vja=1&amp;pid=b7ad1c88a&amp;color=0,0,0&amp;vtp=1"/>
          <p:cNvSpPr/>
          <p:nvPr/>
        </p:nvSpPr>
        <p:spPr>
          <a:xfrm>
            <a:off x="722376" y="2938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句意为：我们是否需要准备更多的食物要视将要到场的人数而定。depend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on/upon意为“取决于”。</a:t>
            </a:r>
            <a:endParaRPr lang="en-US" altLang="zh-CN" sz="2200" dirty="0"/>
          </a:p>
        </p:txBody>
      </p:sp>
      <p:sp>
        <p:nvSpPr>
          <p:cNvPr id="8" name="QB_6_BD.361_1#c2892fec7?vja=1&amp;pid=b7ad1c88a&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wife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endParaRPr lang="en-US" altLang="zh-CN" sz="2000" dirty="0"/>
          </a:p>
        </p:txBody>
      </p:sp>
      <p:sp>
        <p:nvSpPr>
          <p:cNvPr id="9" name="QB_6_AN.362_1#c2892fec7.blank?vja=1&amp;pid=b7ad1c88a&amp;color=0,0,0&amp;vpa=149&amp;vtp=1"/>
          <p:cNvSpPr/>
          <p:nvPr/>
        </p:nvSpPr>
        <p:spPr>
          <a:xfrm>
            <a:off x="3611626" y="3697859"/>
            <a:ext cx="1282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invited</a:t>
            </a:r>
            <a:endParaRPr lang="en-US" altLang="zh-CN" sz="2000" dirty="0"/>
          </a:p>
        </p:txBody>
      </p:sp>
      <p:sp>
        <p:nvSpPr>
          <p:cNvPr id="10" name="QB_6_AS.363_1#c2892fec7?vja=1&amp;pid=b7ad1c88a&amp;color=0,0,0&amp;vtp=1"/>
          <p:cNvSpPr/>
          <p:nvPr/>
        </p:nvSpPr>
        <p:spPr>
          <a:xfrm>
            <a:off x="722376" y="41606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句意为：他和他的妻子上周被邀请去参加聚会了。as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意为“和”，连接两个并列成分作主语时，谓语动词应与前面的名词或代词在人称和数上保持一致。本句中last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week为过去的时间，He与invite之间为被动关系，应用一般过去时的被动语态，且He为第三人称单数，助动词用was，故填was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invited。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M_6_BD.33_1#1ed58235e?vja=1&amp;pid=ae09fa4f7&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B_7_BD.34_1#26070bbb7?sp=1&amp;vja=1&amp;pid=1ed58235e&amp;color=0,0,0&amp;vtp=1"/>
          <p:cNvSpPr/>
          <p:nvPr/>
        </p:nvSpPr>
        <p:spPr>
          <a:xfrm>
            <a:off x="722376" y="127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1.这次展览激发了男孩对考古学的兴趣，他下定决心要成为一名考古学家。（名词mind）</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archaeologist.</a:t>
            </a:r>
            <a:endParaRPr lang="en-US" altLang="zh-CN" sz="2000" dirty="0"/>
          </a:p>
        </p:txBody>
      </p:sp>
      <p:sp>
        <p:nvSpPr>
          <p:cNvPr id="4" name="QB_7_AN.35_1#26070bbb7.blank?vja=1&amp;pid=1ed58235e&amp;color=0,0,0&amp;vpa=12&amp;vtp=1"/>
          <p:cNvSpPr/>
          <p:nvPr/>
        </p:nvSpPr>
        <p:spPr>
          <a:xfrm>
            <a:off x="8042085" y="1620647"/>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made</a:t>
            </a:r>
            <a:endParaRPr lang="en-US" altLang="zh-CN" sz="2000" dirty="0"/>
          </a:p>
        </p:txBody>
      </p:sp>
      <p:sp>
        <p:nvSpPr>
          <p:cNvPr id="5" name="QB_7_AN.36_1#26070bbb7.blank?vja=1&amp;pid=1ed58235e&amp;color=0,0,0&amp;vpa=13&amp;vtp=1"/>
          <p:cNvSpPr/>
          <p:nvPr/>
        </p:nvSpPr>
        <p:spPr>
          <a:xfrm>
            <a:off x="8959723" y="1607947"/>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6" name="QB_7_AN.37_1#26070bbb7.blank?vja=1&amp;pid=1ed58235e&amp;color=0,0,0&amp;vpa=14&amp;vtp=1"/>
          <p:cNvSpPr/>
          <p:nvPr/>
        </p:nvSpPr>
        <p:spPr>
          <a:xfrm>
            <a:off x="9597962" y="1620647"/>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a:t>
            </a:r>
            <a:endParaRPr lang="en-US" altLang="zh-CN" sz="2000" dirty="0"/>
          </a:p>
        </p:txBody>
      </p:sp>
      <p:sp>
        <p:nvSpPr>
          <p:cNvPr id="7" name="QB_7_AN.38_1#26070bbb7.blank?vja=1&amp;pid=1ed58235e&amp;color=0,0,0&amp;vpa=15&amp;vtp=1"/>
          <p:cNvSpPr/>
          <p:nvPr/>
        </p:nvSpPr>
        <p:spPr>
          <a:xfrm>
            <a:off x="10261600" y="1620647"/>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mind</a:t>
            </a:r>
            <a:endParaRPr lang="en-US" altLang="zh-CN" sz="2000" dirty="0"/>
          </a:p>
        </p:txBody>
      </p:sp>
      <p:sp>
        <p:nvSpPr>
          <p:cNvPr id="8" name="QB_7_AN.39_1#26070bbb7.blank?vja=1&amp;pid=1ed58235e&amp;color=0,0,0&amp;vpa=16&amp;vtp=1"/>
          <p:cNvSpPr/>
          <p:nvPr/>
        </p:nvSpPr>
        <p:spPr>
          <a:xfrm>
            <a:off x="11141139" y="1620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9" name="QB_7_AN.40_1#26070bbb7.blank?vja=1&amp;pid=1ed58235e&amp;color=0,0,0&amp;vpa=17&amp;vtp=1"/>
          <p:cNvSpPr/>
          <p:nvPr/>
        </p:nvSpPr>
        <p:spPr>
          <a:xfrm>
            <a:off x="757301" y="2001647"/>
            <a:ext cx="1155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become/be</a:t>
            </a:r>
            <a:endParaRPr lang="en-US" altLang="zh-CN" sz="2000" dirty="0"/>
          </a:p>
        </p:txBody>
      </p:sp>
      <p:sp>
        <p:nvSpPr>
          <p:cNvPr id="10" name="QB_7_BD.41_1#c45637bf4?sp=1&amp;vja=1&amp;pid=1ed58235e&amp;color=0,0,0&amp;vtp=1"/>
          <p:cNvSpPr/>
          <p:nvPr/>
        </p:nvSpPr>
        <p:spPr>
          <a:xfrm>
            <a:off x="722376" y="2420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2.无论你对这座城市多么熟悉，你还是容易迷路。（it作形式主语）</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1" name="QB_7_AN.42_1#c45637bf4.blank?vja=1&amp;pid=1ed58235e&amp;color=0,0,0&amp;vpa=18&amp;vtp=1"/>
          <p:cNvSpPr/>
          <p:nvPr/>
        </p:nvSpPr>
        <p:spPr>
          <a:xfrm>
            <a:off x="5325491" y="2763647"/>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12" name="QB_7_AN.43_1#c45637bf4.blank?vja=1&amp;pid=1ed58235e&amp;color=0,0,0&amp;vpa=19&amp;vtp=1"/>
          <p:cNvSpPr/>
          <p:nvPr/>
        </p:nvSpPr>
        <p:spPr>
          <a:xfrm>
            <a:off x="5820791" y="2763647"/>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13" name="QB_7_AN.44_1#c45637bf4.blank?vja=1&amp;pid=1ed58235e&amp;color=0,0,0&amp;vpa=20&amp;vtp=1"/>
          <p:cNvSpPr/>
          <p:nvPr/>
        </p:nvSpPr>
        <p:spPr>
          <a:xfrm>
            <a:off x="6316091" y="27509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easy</a:t>
            </a:r>
            <a:endParaRPr lang="en-US" altLang="zh-CN" sz="2000" dirty="0"/>
          </a:p>
        </p:txBody>
      </p:sp>
      <p:sp>
        <p:nvSpPr>
          <p:cNvPr id="14" name="QB_7_AN.45_1#c45637bf4.blank?vja=1&amp;pid=1ed58235e&amp;color=0,0,0&amp;vpa=21&amp;vtp=1"/>
          <p:cNvSpPr/>
          <p:nvPr/>
        </p:nvSpPr>
        <p:spPr>
          <a:xfrm>
            <a:off x="7078091" y="2763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5" name="QB_7_AN.46_1#c45637bf4.blank?vja=1&amp;pid=1ed58235e&amp;color=0,0,0&amp;vpa=22&amp;vtp=1"/>
          <p:cNvSpPr/>
          <p:nvPr/>
        </p:nvSpPr>
        <p:spPr>
          <a:xfrm>
            <a:off x="7586091" y="27509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get</a:t>
            </a:r>
            <a:endParaRPr lang="en-US" altLang="zh-CN" sz="2000" dirty="0"/>
          </a:p>
        </p:txBody>
      </p:sp>
      <p:sp>
        <p:nvSpPr>
          <p:cNvPr id="16" name="QB_7_AN.47_1#c45637bf4.blank?vja=1&amp;pid=1ed58235e&amp;color=0,0,0&amp;vpa=23&amp;vtp=1"/>
          <p:cNvSpPr/>
          <p:nvPr/>
        </p:nvSpPr>
        <p:spPr>
          <a:xfrm>
            <a:off x="8259191" y="2763647"/>
            <a:ext cx="422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lost</a:t>
            </a:r>
            <a:endParaRPr lang="en-US" altLang="zh-CN" sz="2000" dirty="0"/>
          </a:p>
        </p:txBody>
      </p:sp>
      <p:sp>
        <p:nvSpPr>
          <p:cNvPr id="17" name="QB_7_AS.48_1#c45637bf4?vja=1&amp;pid=1ed58235e&amp;color=0,0,0&amp;vtp=1"/>
          <p:cNvSpPr/>
          <p:nvPr/>
        </p:nvSpPr>
        <p:spPr>
          <a:xfrm>
            <a:off x="722376" y="3179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sth”为固定句式，it为形式主语，不定式短语为真正的主语。</a:t>
            </a:r>
            <a:endParaRPr lang="en-US" altLang="zh-CN" sz="2200" dirty="0"/>
          </a:p>
        </p:txBody>
      </p:sp>
      <p:sp>
        <p:nvSpPr>
          <p:cNvPr id="18" name="QB_7_BD.49_1#d4bcc5026?sp=1&amp;vja=1&amp;pid=1ed58235e&amp;color=0,0,0&amp;vtp=1"/>
          <p:cNvSpPr/>
          <p:nvPr/>
        </p:nvSpPr>
        <p:spPr>
          <a:xfrm>
            <a:off x="722376" y="3572065"/>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3.他厌倦了在办公室里工作，决定找别的工作，换换工作环境。</a:t>
            </a:r>
            <a:endParaRPr lang="en-US" altLang="zh-CN" sz="2000" dirty="0"/>
          </a:p>
          <a:p>
            <a:pPr algn="just">
              <a:lnSpc>
                <a:spcPct val="125000"/>
              </a:lnSpc>
            </a:pP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endParaRPr lang="en-US" altLang="zh-CN" sz="2000" dirty="0"/>
          </a:p>
        </p:txBody>
      </p:sp>
      <p:sp>
        <p:nvSpPr>
          <p:cNvPr id="19" name="QB_7_AN.50_1#d4bcc5026.blank?vja=1&amp;pid=1ed58235e&amp;color=0,0,0&amp;vpa=24&amp;vtp=1"/>
          <p:cNvSpPr/>
          <p:nvPr/>
        </p:nvSpPr>
        <p:spPr>
          <a:xfrm>
            <a:off x="782700" y="3914965"/>
            <a:ext cx="597472"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Tired</a:t>
            </a:r>
            <a:endParaRPr lang="en-US" altLang="zh-CN" sz="2000" dirty="0"/>
          </a:p>
        </p:txBody>
      </p:sp>
      <p:sp>
        <p:nvSpPr>
          <p:cNvPr id="20" name="QB_7_AN.51_1#d4bcc5026.blank?vja=1&amp;pid=1ed58235e&amp;color=0,0,0&amp;vpa=25&amp;vtp=1"/>
          <p:cNvSpPr/>
          <p:nvPr/>
        </p:nvSpPr>
        <p:spPr>
          <a:xfrm>
            <a:off x="1689100" y="3914965"/>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21" name="QB_7_AN.52_1#d4bcc5026.blank?vja=1&amp;pid=1ed58235e&amp;color=0,0,0&amp;vpa=26&amp;vtp=1"/>
          <p:cNvSpPr/>
          <p:nvPr/>
        </p:nvSpPr>
        <p:spPr>
          <a:xfrm>
            <a:off x="2239899" y="3902265"/>
            <a:ext cx="903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working</a:t>
            </a:r>
            <a:endParaRPr lang="en-US" altLang="zh-CN" sz="2000" dirty="0"/>
          </a:p>
        </p:txBody>
      </p:sp>
      <p:sp>
        <p:nvSpPr>
          <p:cNvPr id="22" name="QB_7_AN.53_1#d4bcc5026.blank?vja=1&amp;pid=1ed58235e&amp;color=0,0,0&amp;vpa=27&amp;vtp=1"/>
          <p:cNvSpPr/>
          <p:nvPr/>
        </p:nvSpPr>
        <p:spPr>
          <a:xfrm>
            <a:off x="3438335" y="391496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23" name="QB_7_AN.54_1#d4bcc5026.blank?vja=1&amp;pid=1ed58235e&amp;color=0,0,0&amp;vpa=28&amp;vtp=1"/>
          <p:cNvSpPr/>
          <p:nvPr/>
        </p:nvSpPr>
        <p:spPr>
          <a:xfrm>
            <a:off x="3989070" y="3914965"/>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24" name="QB_7_AN.55_1#d4bcc5026.blank?vja=1&amp;pid=1ed58235e&amp;color=0,0,0&amp;vpa=29&amp;vtp=1"/>
          <p:cNvSpPr/>
          <p:nvPr/>
        </p:nvSpPr>
        <p:spPr>
          <a:xfrm>
            <a:off x="4654106" y="3914965"/>
            <a:ext cx="64312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office</a:t>
            </a:r>
            <a:endParaRPr lang="en-US" altLang="zh-CN" sz="2000" dirty="0"/>
          </a:p>
        </p:txBody>
      </p:sp>
      <p:sp>
        <p:nvSpPr>
          <p:cNvPr id="25" name="QB_7_BD.56_1#1a71b03ee?sp=1&amp;vja=1&amp;pid=1ed58235e&amp;color=0,0,0&amp;vtp=1"/>
          <p:cNvSpPr/>
          <p:nvPr/>
        </p:nvSpPr>
        <p:spPr>
          <a:xfrm>
            <a:off x="722376" y="47194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4.自20世纪30年代以来，发明家们一直在尝试制造飞行汽车。（名词attempt）</a:t>
            </a:r>
            <a:endParaRPr lang="en-US" altLang="zh-CN" sz="2000" dirty="0"/>
          </a:p>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Inventors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1930s.</a:t>
            </a:r>
            <a:endParaRPr lang="en-US" altLang="zh-CN" sz="2000" dirty="0"/>
          </a:p>
        </p:txBody>
      </p:sp>
      <p:sp>
        <p:nvSpPr>
          <p:cNvPr id="26" name="QB_7_AN.57_1#1a71b03ee.blank?vja=1&amp;pid=1ed58235e&amp;color=0,0,0&amp;vpa=30&amp;vtp=1"/>
          <p:cNvSpPr/>
          <p:nvPr/>
        </p:nvSpPr>
        <p:spPr>
          <a:xfrm>
            <a:off x="1828864" y="50623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27" name="QB_7_AN.58_1#1a71b03ee.blank?vja=1&amp;pid=1ed58235e&amp;color=0,0,0&amp;vpa=31&amp;vtp=1"/>
          <p:cNvSpPr/>
          <p:nvPr/>
        </p:nvSpPr>
        <p:spPr>
          <a:xfrm>
            <a:off x="2590864" y="50623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28" name="QB_7_AN.59_1#1a71b03ee.blank?vja=1&amp;pid=1ed58235e&amp;color=0,0,0&amp;vpa=32&amp;vtp=1"/>
          <p:cNvSpPr/>
          <p:nvPr/>
        </p:nvSpPr>
        <p:spPr>
          <a:xfrm>
            <a:off x="3403664" y="5049647"/>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making</a:t>
            </a:r>
            <a:endParaRPr lang="en-US" altLang="zh-CN" sz="2000" dirty="0"/>
          </a:p>
        </p:txBody>
      </p:sp>
      <p:sp>
        <p:nvSpPr>
          <p:cNvPr id="29" name="QB_7_AN.60_1#1a71b03ee.blank?vja=1&amp;pid=1ed58235e&amp;color=0,0,0&amp;vpa=33&amp;vtp=1"/>
          <p:cNvSpPr/>
          <p:nvPr/>
        </p:nvSpPr>
        <p:spPr>
          <a:xfrm>
            <a:off x="4508564" y="5062347"/>
            <a:ext cx="520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their</a:t>
            </a:r>
            <a:endParaRPr lang="en-US" altLang="zh-CN" sz="2000" dirty="0"/>
          </a:p>
        </p:txBody>
      </p:sp>
      <p:sp>
        <p:nvSpPr>
          <p:cNvPr id="30" name="QB_7_AN.61_1#1a71b03ee.blank?vja=1&amp;pid=1ed58235e&amp;color=0,0,0&amp;vpa=34&amp;vtp=1"/>
          <p:cNvSpPr/>
          <p:nvPr/>
        </p:nvSpPr>
        <p:spPr>
          <a:xfrm>
            <a:off x="5270564" y="5049647"/>
            <a:ext cx="1422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attempt（s）</a:t>
            </a:r>
            <a:endParaRPr lang="en-US" altLang="zh-CN" sz="2000" dirty="0"/>
          </a:p>
        </p:txBody>
      </p:sp>
      <p:sp>
        <p:nvSpPr>
          <p:cNvPr id="31" name="QB_7_AN.62_1#1a71b03ee.blank?vja=1&amp;pid=1ed58235e&amp;color=0,0,0&amp;vpa=35&amp;vtp=1"/>
          <p:cNvSpPr/>
          <p:nvPr/>
        </p:nvSpPr>
        <p:spPr>
          <a:xfrm>
            <a:off x="6934264" y="50623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32" name="QB_7_AN.63_1#1a71b03ee.blank?vja=1&amp;pid=1ed58235e&amp;color=0,0,0&amp;vpa=36&amp;vtp=1"/>
          <p:cNvSpPr/>
          <p:nvPr/>
        </p:nvSpPr>
        <p:spPr>
          <a:xfrm>
            <a:off x="7454964" y="5062347"/>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1">
                                            <p:bg/>
                                          </p:spTgt>
                                        </p:tgtEl>
                                        <p:attrNameLst>
                                          <p:attrName>style.visibility</p:attrName>
                                        </p:attrNameLst>
                                      </p:cBhvr>
                                      <p:to>
                                        <p:strVal val="visible"/>
                                      </p:to>
                                    </p:set>
                                    <p:animEffect transition="in" filter="fade">
                                      <p:cBhvr>
                                        <p:cTn id="199" dur="500"/>
                                        <p:tgtEl>
                                          <p:spTgt spid="31">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1">
                                            <p:txEl>
                                              <p:pRg st="0" end="0"/>
                                            </p:txEl>
                                          </p:spTgt>
                                        </p:tgtEl>
                                        <p:attrNameLst>
                                          <p:attrName>style.visibility</p:attrName>
                                        </p:attrNameLst>
                                      </p:cBhvr>
                                      <p:to>
                                        <p:strVal val="visible"/>
                                      </p:to>
                                    </p:set>
                                    <p:animEffect transition="in" filter="fade">
                                      <p:cBhvr>
                                        <p:cTn id="202" dur="500"/>
                                        <p:tgtEl>
                                          <p:spTgt spid="31">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2">
                                            <p:bg/>
                                          </p:spTgt>
                                        </p:tgtEl>
                                        <p:attrNameLst>
                                          <p:attrName>style.visibility</p:attrName>
                                        </p:attrNameLst>
                                      </p:cBhvr>
                                      <p:to>
                                        <p:strVal val="visible"/>
                                      </p:to>
                                    </p:set>
                                    <p:animEffect transition="in" filter="fade">
                                      <p:cBhvr>
                                        <p:cTn id="207" dur="500"/>
                                        <p:tgtEl>
                                          <p:spTgt spid="32">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2">
                                            <p:txEl>
                                              <p:pRg st="0" end="0"/>
                                            </p:txEl>
                                          </p:spTgt>
                                        </p:tgtEl>
                                        <p:attrNameLst>
                                          <p:attrName>style.visibility</p:attrName>
                                        </p:attrNameLst>
                                      </p:cBhvr>
                                      <p:to>
                                        <p:strVal val="visible"/>
                                      </p:to>
                                    </p:set>
                                    <p:animEffect transition="in" filter="fade">
                                      <p:cBhvr>
                                        <p:cTn id="210"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1" grpId="0" build="p" animBg="1"/>
      <p:bldP spid="12" grpId="0" build="p" animBg="1"/>
      <p:bldP spid="13" grpId="0" build="p" animBg="1"/>
      <p:bldP spid="14" grpId="0" build="p" animBg="1"/>
      <p:bldP spid="15" grpId="0" build="p" animBg="1"/>
      <p:bldP spid="16" grpId="0" build="p" animBg="1"/>
      <p:bldP spid="17" grpId="0" build="p" animBg="1"/>
      <p:bldP spid="19" grpId="0" build="p" animBg="1"/>
      <p:bldP spid="20" grpId="0" build="p" animBg="1"/>
      <p:bldP spid="21" grpId="0" build="p" animBg="1"/>
      <p:bldP spid="22" grpId="0" build="p" animBg="1"/>
      <p:bldP spid="23" grpId="0" build="p" animBg="1"/>
      <p:bldP spid="24" grpId="0" build="p" animBg="1"/>
      <p:bldP spid="26" grpId="0" build="p" animBg="1"/>
      <p:bldP spid="27" grpId="0" build="p" animBg="1"/>
      <p:bldP spid="28" grpId="0" build="p" animBg="1"/>
      <p:bldP spid="29" grpId="0" build="p" animBg="1"/>
      <p:bldP spid="30" grpId="0" build="p" animBg="1"/>
      <p:bldP spid="31" grpId="0" build="p" animBg="1"/>
      <p:bldP spid="32"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B_6_BD.364_1#15a74337c?vja=1&amp;pid=b7ad1c88a&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income.</a:t>
            </a:r>
            <a:endParaRPr lang="en-US" altLang="zh-CN" sz="2000" dirty="0"/>
          </a:p>
        </p:txBody>
      </p:sp>
      <p:sp>
        <p:nvSpPr>
          <p:cNvPr id="3" name="QB_6_AN.365_1#15a74337c.blank?vja=1&amp;pid=b7ad1c88a&amp;color=0,0,0&amp;vpa=150&amp;vtp=1"/>
          <p:cNvSpPr/>
          <p:nvPr/>
        </p:nvSpPr>
        <p:spPr>
          <a:xfrm>
            <a:off x="8458264" y="845313"/>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struggling</a:t>
            </a:r>
            <a:endParaRPr lang="en-US" altLang="zh-CN" sz="2000" dirty="0"/>
          </a:p>
        </p:txBody>
      </p:sp>
      <p:sp>
        <p:nvSpPr>
          <p:cNvPr id="4" name="QB_6_AS.366_1#15a74337c?vja=1&amp;pid=b7ad1c88a&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句意为：一些农民离开家乡到城市工作，为增加收入而努力。句子已有谓语，设空处与谓语之间无连词连接，故设空处应用非谓语动词。struggle和其逻辑主语Some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farmers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之间是主动关系。故应填现在分词struggling。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P_6_BD#9c3bcfde4?vja=1&amp;pid=022f16077&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1.罗斯的幽默是如此好笑，以至于每个学生都哄然大笑起来。（结果状语）</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Rose’s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humour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________ 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student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burst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laughter.</a:t>
            </a:r>
            <a:endParaRPr lang="en-US" altLang="zh-CN" sz="2000" dirty="0"/>
          </a:p>
        </p:txBody>
      </p:sp>
      <p:sp>
        <p:nvSpPr>
          <p:cNvPr id="4" name="QB_6_AN.368_1#9c3bcfde4.blank?vja=1&amp;pid=022f16077&amp;color=0,0,0&amp;vpa=151&amp;vtp=1"/>
          <p:cNvSpPr/>
          <p:nvPr/>
        </p:nvSpPr>
        <p:spPr>
          <a:xfrm>
            <a:off x="2986405" y="1620012"/>
            <a:ext cx="282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a:t>
            </a:r>
            <a:endParaRPr lang="en-US" altLang="zh-CN" sz="2000" dirty="0"/>
          </a:p>
        </p:txBody>
      </p:sp>
      <p:sp>
        <p:nvSpPr>
          <p:cNvPr id="5" name="QB_6_AN.369_1#9c3bcfde4.blank?vja=1&amp;pid=022f16077&amp;color=0,0,0&amp;vpa=152&amp;vtp=1"/>
          <p:cNvSpPr/>
          <p:nvPr/>
        </p:nvSpPr>
        <p:spPr>
          <a:xfrm>
            <a:off x="3494405" y="1607312"/>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amusing</a:t>
            </a:r>
            <a:endParaRPr lang="en-US" altLang="zh-CN" sz="2000" dirty="0"/>
          </a:p>
        </p:txBody>
      </p:sp>
      <p:sp>
        <p:nvSpPr>
          <p:cNvPr id="6" name="QB_6_AN.370_1#9c3bcfde4.blank?vja=1&amp;pid=022f16077&amp;color=0,0,0&amp;vpa=153&amp;vtp=1"/>
          <p:cNvSpPr/>
          <p:nvPr/>
        </p:nvSpPr>
        <p:spPr>
          <a:xfrm>
            <a:off x="4650105" y="162001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7" name="QB_6_AN.371_1#9c3bcfde4.blank?vja=1&amp;pid=022f16077&amp;color=0,0,0&amp;vpa=154&amp;vtp=1"/>
          <p:cNvSpPr/>
          <p:nvPr/>
        </p:nvSpPr>
        <p:spPr>
          <a:xfrm>
            <a:off x="5170805" y="1620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8" name="QB_6_AS.372_1#76c78aa08?vja=1&amp;pid=022f16077&amp;color=0,0,0&amp;vtp=1"/>
          <p:cNvSpPr/>
          <p:nvPr/>
        </p:nvSpPr>
        <p:spPr>
          <a:xfrm>
            <a:off x="722376" y="2036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to”意为“如此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以至于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a:t>
            </a:r>
            <a:endParaRPr lang="en-US" altLang="zh-CN" sz="2200" dirty="0"/>
          </a:p>
        </p:txBody>
      </p:sp>
      <p:sp>
        <p:nvSpPr>
          <p:cNvPr id="9" name="QB_6_BD.373_1#0a51b4dca?sp=1&amp;vja=1&amp;pid=022f16077&amp;color=0,0,0&amp;vtp=1"/>
          <p:cNvSpPr/>
          <p:nvPr/>
        </p:nvSpPr>
        <p:spPr>
          <a:xfrm>
            <a:off x="722376" y="2429065"/>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2.由于几条地铁线路已经投入运营，当地人出行更加方便了。（service）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lines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conveniently.</a:t>
            </a:r>
            <a:endParaRPr lang="en-US" altLang="zh-CN" sz="2000" dirty="0"/>
          </a:p>
        </p:txBody>
      </p:sp>
      <p:sp>
        <p:nvSpPr>
          <p:cNvPr id="10" name="QB_6_AN.374_1#0a51b4dca.blank?vja=1&amp;pid=022f16077&amp;color=0,0,0&amp;vpa=155&amp;vtp=1"/>
          <p:cNvSpPr/>
          <p:nvPr/>
        </p:nvSpPr>
        <p:spPr>
          <a:xfrm>
            <a:off x="4225989" y="2771965"/>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11" name="QB_6_AN.375_1#0a51b4dca.blank?vja=1&amp;pid=022f16077&amp;color=0,0,0&amp;vpa=156&amp;vtp=1"/>
          <p:cNvSpPr/>
          <p:nvPr/>
        </p:nvSpPr>
        <p:spPr>
          <a:xfrm>
            <a:off x="4987989" y="2771965"/>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12" name="QB_6_AN.376_1#0a51b4dca.blank?vja=1&amp;pid=022f16077&amp;color=0,0,0&amp;vpa=157&amp;vtp=1"/>
          <p:cNvSpPr/>
          <p:nvPr/>
        </p:nvSpPr>
        <p:spPr>
          <a:xfrm>
            <a:off x="5775389" y="277196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3" name="QB_6_AN.377_1#0a51b4dca.blank?vja=1&amp;pid=022f16077&amp;color=0,0,0&amp;vpa=158&amp;vtp=1"/>
          <p:cNvSpPr/>
          <p:nvPr/>
        </p:nvSpPr>
        <p:spPr>
          <a:xfrm>
            <a:off x="6270689" y="2771965"/>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service</a:t>
            </a:r>
            <a:endParaRPr lang="en-US" altLang="zh-CN" sz="2000" dirty="0"/>
          </a:p>
        </p:txBody>
      </p:sp>
      <p:sp>
        <p:nvSpPr>
          <p:cNvPr id="14" name="QB_6_AS.378_1#0a51b4dca?vja=1&amp;pid=022f16077&amp;color=0,0,0&amp;vtp=1"/>
          <p:cNvSpPr/>
          <p:nvPr/>
        </p:nvSpPr>
        <p:spPr>
          <a:xfrm>
            <a:off x="722376" y="3192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service意为“在使用中，在运营中”。</a:t>
            </a:r>
            <a:endParaRPr lang="en-US" altLang="zh-CN" sz="2200" dirty="0"/>
          </a:p>
        </p:txBody>
      </p:sp>
      <p:sp>
        <p:nvSpPr>
          <p:cNvPr id="15" name="QB_6_BD.379_1#45518ec61?sp=1&amp;vja=1&amp;pid=022f16077&amp;color=0,0,0&amp;vtp=1"/>
          <p:cNvSpPr/>
          <p:nvPr/>
        </p:nvSpPr>
        <p:spPr>
          <a:xfrm>
            <a:off x="722376" y="3584765"/>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3.她没有意识到她对人们的影响。（unconscious）</a:t>
            </a:r>
            <a:endParaRPr lang="en-US" altLang="zh-CN" sz="2000" dirty="0"/>
          </a:p>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She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p:txBody>
      </p:sp>
      <p:sp>
        <p:nvSpPr>
          <p:cNvPr id="16" name="QB_6_AN.380_1#45518ec61.blank?vja=1&amp;pid=022f16077&amp;color=0,0,0&amp;vpa=159&amp;vtp=1"/>
          <p:cNvSpPr/>
          <p:nvPr/>
        </p:nvSpPr>
        <p:spPr>
          <a:xfrm>
            <a:off x="1290701" y="3927665"/>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17" name="QB_6_AN.381_1#45518ec61.blank?vja=1&amp;pid=022f16077&amp;color=0,0,0&amp;vpa=160&amp;vtp=1"/>
          <p:cNvSpPr/>
          <p:nvPr/>
        </p:nvSpPr>
        <p:spPr>
          <a:xfrm>
            <a:off x="1824101" y="3927665"/>
            <a:ext cx="1311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unconscious</a:t>
            </a:r>
            <a:endParaRPr lang="en-US" altLang="zh-CN" sz="2000" dirty="0"/>
          </a:p>
        </p:txBody>
      </p:sp>
      <p:sp>
        <p:nvSpPr>
          <p:cNvPr id="18" name="QB_6_AN.382_1#45518ec61.blank?vja=1&amp;pid=022f16077&amp;color=0,0,0&amp;vpa=161&amp;vtp=1"/>
          <p:cNvSpPr/>
          <p:nvPr/>
        </p:nvSpPr>
        <p:spPr>
          <a:xfrm>
            <a:off x="3424301" y="3927665"/>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19" name="QB_6_AS.383_1#45518ec61?vja=1&amp;pid=022f16077&amp;color=0,0,0&amp;vtp=1"/>
          <p:cNvSpPr/>
          <p:nvPr/>
        </p:nvSpPr>
        <p:spPr>
          <a:xfrm>
            <a:off x="722376" y="43477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conscious/unconscious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有/无意识”。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4" grpId="0" build="p" animBg="1"/>
      <p:bldP spid="16" grpId="0" build="p" animBg="1"/>
      <p:bldP spid="17" grpId="0" build="p" animBg="1"/>
      <p:bldP spid="18" grpId="0" build="p" animBg="1"/>
      <p:bldP spid="19"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B_6_BD.384_1#e528fb6ab?sp=1&amp;vja=1&amp;pid=022f16077&amp;color=0,0,0&amp;mp=1&amp;vtp=1&amp;bt=1"/>
          <p:cNvSpPr/>
          <p:nvPr/>
        </p:nvSpPr>
        <p:spPr>
          <a:xfrm>
            <a:off x="722376" y="900000"/>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4.振作起来！无论如何，我们不应该只是被动地对该事件作出反应。（respond）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passively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B_6_AN.385_1#e528fb6ab.blank?vja=1&amp;pid=022f16077&amp;color=0,0,0&amp;mp=1&amp;vpa=162&amp;vtp=1"/>
          <p:cNvSpPr/>
          <p:nvPr/>
        </p:nvSpPr>
        <p:spPr>
          <a:xfrm>
            <a:off x="6843967" y="1230200"/>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respond</a:t>
            </a:r>
            <a:endParaRPr lang="en-US" altLang="zh-CN" sz="2000" dirty="0"/>
          </a:p>
        </p:txBody>
      </p:sp>
      <p:sp>
        <p:nvSpPr>
          <p:cNvPr id="4" name="QB_6_AN.386_1#e528fb6ab.blank?vja=1&amp;pid=022f16077&amp;color=0,0,0&amp;mp=1&amp;vpa=163&amp;vtp=1"/>
          <p:cNvSpPr/>
          <p:nvPr/>
        </p:nvSpPr>
        <p:spPr>
          <a:xfrm>
            <a:off x="7974267" y="1242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5" name="QB_6_AN.387_1#e528fb6ab.blank?vja=1&amp;pid=022f16077&amp;color=0,0,0&amp;mp=1&amp;vpa=164&amp;vtp=1"/>
          <p:cNvSpPr/>
          <p:nvPr/>
        </p:nvSpPr>
        <p:spPr>
          <a:xfrm>
            <a:off x="8520367" y="1242900"/>
            <a:ext cx="801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the/this</a:t>
            </a:r>
            <a:endParaRPr lang="en-US" altLang="zh-CN" sz="2000" dirty="0"/>
          </a:p>
        </p:txBody>
      </p:sp>
      <p:sp>
        <p:nvSpPr>
          <p:cNvPr id="6" name="QB_6_AN.388_1#e528fb6ab.blank?vja=1&amp;pid=022f16077&amp;color=0,0,0&amp;mp=1&amp;vpa=165&amp;vtp=1"/>
          <p:cNvSpPr/>
          <p:nvPr/>
        </p:nvSpPr>
        <p:spPr>
          <a:xfrm>
            <a:off x="9637967" y="1242900"/>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event</a:t>
            </a:r>
            <a:endParaRPr lang="en-US" altLang="zh-CN" sz="2000" dirty="0"/>
          </a:p>
        </p:txBody>
      </p:sp>
      <p:sp>
        <p:nvSpPr>
          <p:cNvPr id="7" name="QB_6_AS.389_1#e528fb6ab?vja=1&amp;pid=022f16077&amp;color=0,0,0&amp;vtp=1"/>
          <p:cNvSpPr/>
          <p:nvPr/>
        </p:nvSpPr>
        <p:spPr>
          <a:xfrm>
            <a:off x="722376" y="1667906"/>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作出反应”。</a:t>
            </a:r>
            <a:endParaRPr lang="en-US" altLang="zh-CN" sz="2200" dirty="0"/>
          </a:p>
        </p:txBody>
      </p:sp>
      <p:sp>
        <p:nvSpPr>
          <p:cNvPr id="8" name="QB_6_BD.390_1#3d2d2461c?sp=1&amp;vja=1&amp;pid=022f16077&amp;color=0,0,0&amp;vtp=1"/>
          <p:cNvSpPr/>
          <p:nvPr/>
        </p:nvSpPr>
        <p:spPr>
          <a:xfrm>
            <a:off x="722376" y="2060589"/>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5.这好像世界末日一般。就在这座城市正下方11千米处，发生了20世纪最大的地震。（as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endParaRPr lang="en-US" altLang="zh-CN" sz="2000" dirty="0"/>
          </a:p>
          <a:p>
            <a:pPr algn="just">
              <a:lnSpc>
                <a:spcPct val="125000"/>
              </a:lnSpc>
            </a:pP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kilometres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earthquake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endParaRPr lang="en-US" altLang="zh-CN" sz="2000" dirty="0"/>
          </a:p>
        </p:txBody>
      </p:sp>
      <p:sp>
        <p:nvSpPr>
          <p:cNvPr id="9" name="QB_6_AN.391_1#3d2d2461c.blank?vja=1&amp;pid=022f16077&amp;color=0,0,0&amp;vpa=166&amp;vtp=1"/>
          <p:cNvSpPr/>
          <p:nvPr/>
        </p:nvSpPr>
        <p:spPr>
          <a:xfrm>
            <a:off x="782701" y="2403489"/>
            <a:ext cx="211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10" name="QB_6_AN.392_1#3d2d2461c.blank?vja=1&amp;pid=022f16077&amp;color=0,0,0&amp;vpa=167&amp;vtp=1"/>
          <p:cNvSpPr/>
          <p:nvPr/>
        </p:nvSpPr>
        <p:spPr>
          <a:xfrm>
            <a:off x="1312672" y="2403489"/>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seemed</a:t>
            </a:r>
            <a:endParaRPr lang="en-US" altLang="zh-CN" sz="2000" dirty="0"/>
          </a:p>
        </p:txBody>
      </p:sp>
      <p:sp>
        <p:nvSpPr>
          <p:cNvPr id="11" name="QB_6_AN.393_1#3d2d2461c.blank?vja=1&amp;pid=022f16077&amp;color=0,0,0&amp;vpa=168&amp;vtp=1"/>
          <p:cNvSpPr/>
          <p:nvPr/>
        </p:nvSpPr>
        <p:spPr>
          <a:xfrm>
            <a:off x="2426843" y="240348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2" name="QB_6_AN.394_1#3d2d2461c.blank?vja=1&amp;pid=022f16077&amp;color=0,0,0&amp;vpa=169&amp;vtp=1"/>
          <p:cNvSpPr/>
          <p:nvPr/>
        </p:nvSpPr>
        <p:spPr>
          <a:xfrm>
            <a:off x="2969514" y="2403489"/>
            <a:ext cx="211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if</a:t>
            </a:r>
            <a:endParaRPr lang="en-US" altLang="zh-CN" sz="2000" dirty="0"/>
          </a:p>
        </p:txBody>
      </p:sp>
      <p:sp>
        <p:nvSpPr>
          <p:cNvPr id="13" name="QB_6_AS.395_1#3d2d2461c?vja=1&amp;pid=022f16077&amp;color=0,0,0&amp;vtp=1"/>
          <p:cNvSpPr/>
          <p:nvPr/>
        </p:nvSpPr>
        <p:spPr>
          <a:xfrm>
            <a:off x="722376" y="3204606"/>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if引导表语从句。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9" grpId="0" build="p" animBg="1"/>
      <p:bldP spid="10" grpId="0" build="p" animBg="1"/>
      <p:bldP spid="11" grpId="0" build="p" animBg="1"/>
      <p:bldP spid="12" grpId="0" build="p" animBg="1"/>
      <p:bldP spid="13"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M_6_BD.396_1#1b6bb3e86?vja=1&amp;pid=3ed36d433&amp;color=0,0,0&amp;vtp=1&amp;bt=1"/>
          <p:cNvSpPr/>
          <p:nvPr/>
        </p:nvSpPr>
        <p:spPr>
          <a:xfrm>
            <a:off x="722376" y="896112"/>
            <a:ext cx="10753344" cy="568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violently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professor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remember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Conseil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drowning.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o’clock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fortunately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totally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（conscious）.Afterwards,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boat.</a:t>
            </a:r>
            <a:endParaRPr lang="en-US" altLang="zh-CN" sz="2000" dirty="0"/>
          </a:p>
        </p:txBody>
      </p:sp>
      <p:sp>
        <p:nvSpPr>
          <p:cNvPr id="3" name="QM_6_AN.397_1#1b6bb3e86.blank?vja=1&amp;pid=3ed36d433&amp;color=0,0,0&amp;vpa=170&amp;vtp=1"/>
          <p:cNvSpPr/>
          <p:nvPr/>
        </p:nvSpPr>
        <p:spPr>
          <a:xfrm>
            <a:off x="6765354" y="1239012"/>
            <a:ext cx="12985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thrown</a:t>
            </a:r>
            <a:endParaRPr lang="en-US" altLang="zh-CN" sz="2000" dirty="0"/>
          </a:p>
        </p:txBody>
      </p:sp>
      <p:sp>
        <p:nvSpPr>
          <p:cNvPr id="4" name="QM_6_AN.398_1#1b6bb3e86.blank?vja=1&amp;pid=3ed36d433&amp;color=0,0,0&amp;vpa=171&amp;vtp=1"/>
          <p:cNvSpPr/>
          <p:nvPr/>
        </p:nvSpPr>
        <p:spPr>
          <a:xfrm>
            <a:off x="4246182" y="1607312"/>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falling</a:t>
            </a:r>
            <a:endParaRPr lang="en-US" altLang="zh-CN" sz="2000" dirty="0"/>
          </a:p>
        </p:txBody>
      </p:sp>
      <p:sp>
        <p:nvSpPr>
          <p:cNvPr id="5" name="QM_6_AN.399_1#1b6bb3e86.blank?vja=1&amp;pid=3ed36d433&amp;color=0,0,0&amp;vpa=172&amp;vtp=1"/>
          <p:cNvSpPr/>
          <p:nvPr/>
        </p:nvSpPr>
        <p:spPr>
          <a:xfrm>
            <a:off x="8385620" y="1607312"/>
            <a:ext cx="1016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Suddenly</a:t>
            </a:r>
            <a:endParaRPr lang="en-US" altLang="zh-CN" sz="2000" dirty="0"/>
          </a:p>
        </p:txBody>
      </p:sp>
      <p:sp>
        <p:nvSpPr>
          <p:cNvPr id="6" name="QM_6_AN.400_1#1b6bb3e86.blank?vja=1&amp;pid=3ed36d433&amp;color=0,0,0&amp;vpa=173&amp;vtp=1"/>
          <p:cNvSpPr/>
          <p:nvPr/>
        </p:nvSpPr>
        <p:spPr>
          <a:xfrm>
            <a:off x="9302750" y="2001012"/>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who/that</a:t>
            </a:r>
            <a:endParaRPr lang="en-US" altLang="zh-CN" sz="2000" dirty="0"/>
          </a:p>
        </p:txBody>
      </p:sp>
      <p:sp>
        <p:nvSpPr>
          <p:cNvPr id="7" name="QM_6_AN.401_1#1b6bb3e86.blank?vja=1&amp;pid=3ed36d433&amp;color=0,0,0&amp;vpa=174&amp;vtp=1"/>
          <p:cNvSpPr/>
          <p:nvPr/>
        </p:nvSpPr>
        <p:spPr>
          <a:xfrm>
            <a:off x="2983484" y="3131312"/>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response</a:t>
            </a:r>
            <a:endParaRPr lang="en-US" altLang="zh-CN" sz="2000" dirty="0"/>
          </a:p>
        </p:txBody>
      </p:sp>
      <p:sp>
        <p:nvSpPr>
          <p:cNvPr id="8" name="QM_6_AN.402_1#1b6bb3e86.blank?vja=1&amp;pid=3ed36d433&amp;color=0,0,0&amp;vpa=175&amp;vtp=1"/>
          <p:cNvSpPr/>
          <p:nvPr/>
        </p:nvSpPr>
        <p:spPr>
          <a:xfrm>
            <a:off x="9894316" y="3144012"/>
            <a:ext cx="931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however</a:t>
            </a:r>
            <a:endParaRPr lang="en-US" altLang="zh-CN" sz="2000" dirty="0"/>
          </a:p>
        </p:txBody>
      </p:sp>
      <p:sp>
        <p:nvSpPr>
          <p:cNvPr id="9" name="QM_6_AN.403_1#1b6bb3e86.blank?vja=1&amp;pid=3ed36d433&amp;color=0,0,0&amp;vpa=176&amp;vtp=1"/>
          <p:cNvSpPr/>
          <p:nvPr/>
        </p:nvSpPr>
        <p:spPr>
          <a:xfrm>
            <a:off x="6426899" y="3906012"/>
            <a:ext cx="1493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consciousness</a:t>
            </a:r>
            <a:endParaRPr lang="en-US" altLang="zh-CN" sz="2000" dirty="0"/>
          </a:p>
        </p:txBody>
      </p:sp>
      <p:sp>
        <p:nvSpPr>
          <p:cNvPr id="10" name="QM_6_AN.404_1#1b6bb3e86.blank?vja=1&amp;pid=3ed36d433&amp;color=0,0,0&amp;vpa=177&amp;vtp=1"/>
          <p:cNvSpPr/>
          <p:nvPr/>
        </p:nvSpPr>
        <p:spPr>
          <a:xfrm>
            <a:off x="2733739" y="4274312"/>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11" name="QM_6_AN.405_1#1b6bb3e86.blank?vja=1&amp;pid=3ed36d433&amp;color=0,0,0&amp;vpa=178&amp;vtp=1"/>
          <p:cNvSpPr/>
          <p:nvPr/>
        </p:nvSpPr>
        <p:spPr>
          <a:xfrm>
            <a:off x="973201" y="5049012"/>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made</a:t>
            </a:r>
            <a:endParaRPr lang="en-US" altLang="zh-CN" sz="2000" dirty="0"/>
          </a:p>
        </p:txBody>
      </p:sp>
      <p:sp>
        <p:nvSpPr>
          <p:cNvPr id="12" name="QM_6_AN.406_1#1b6bb3e86.blank?vja=1&amp;pid=3ed36d433&amp;color=0,0,0&amp;vpa=179&amp;vtp=1"/>
          <p:cNvSpPr/>
          <p:nvPr/>
        </p:nvSpPr>
        <p:spPr>
          <a:xfrm>
            <a:off x="8559546" y="5430012"/>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B_7_BD.407_1#3c9b0a9ce?vja=1&amp;pid=1b6bb3e8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408_1#3c9b0a9ce.blank?vja=1&amp;pid=1b6bb3e86&amp;color=0,0,0&amp;vpa=180&amp;vtp=1"/>
          <p:cNvSpPr/>
          <p:nvPr/>
        </p:nvSpPr>
        <p:spPr>
          <a:xfrm>
            <a:off x="998601" y="858013"/>
            <a:ext cx="12985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thrown</a:t>
            </a:r>
            <a:endParaRPr lang="en-US" altLang="zh-CN" sz="2000" dirty="0"/>
          </a:p>
        </p:txBody>
      </p:sp>
      <p:sp>
        <p:nvSpPr>
          <p:cNvPr id="4" name="QB_7_AS.409_1#3c9b0a9ce?vja=1&amp;pid=1b6bb3e86&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设空处作and前的并列分句的谓语，由语境可知，the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professor和throw之间为被动关系，所以应用被动语态，且When引导的时间状语从句为一般过去时，故此处应用一般过去时的被动语态，professor为第三人称单数，助动词应用was。</a:t>
            </a:r>
            <a:endParaRPr lang="en-US" altLang="zh-CN" sz="2200" dirty="0"/>
          </a:p>
        </p:txBody>
      </p:sp>
      <p:sp>
        <p:nvSpPr>
          <p:cNvPr id="5" name="QB_7_BD.410_1#200856390?vja=1&amp;pid=1b6bb3e86&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411_1#200856390.blank?vja=1&amp;pid=1b6bb3e86&amp;color=0,0,0&amp;vpa=181&amp;vtp=1"/>
          <p:cNvSpPr/>
          <p:nvPr/>
        </p:nvSpPr>
        <p:spPr>
          <a:xfrm>
            <a:off x="1036701" y="2453259"/>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falling</a:t>
            </a:r>
            <a:endParaRPr lang="en-US" altLang="zh-CN" sz="2000" dirty="0"/>
          </a:p>
        </p:txBody>
      </p:sp>
      <p:sp>
        <p:nvSpPr>
          <p:cNvPr id="7" name="QB_7_AS.412_1#200856390?vja=1&amp;pid=1b6bb3e86&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他甚至不记得从船上掉下去了。remember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sth意为“记得做过某事”，故此处填falling。</a:t>
            </a:r>
            <a:endParaRPr lang="en-US" altLang="zh-CN" sz="2200" dirty="0"/>
          </a:p>
        </p:txBody>
      </p:sp>
      <p:sp>
        <p:nvSpPr>
          <p:cNvPr id="8" name="QB_7_BD.413_1#95a18f20e?vja=1&amp;pid=1b6bb3e86&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414_1#95a18f20e.blank?vja=1&amp;pid=1b6bb3e86&amp;color=0,0,0&amp;vpa=182&amp;vtp=1"/>
          <p:cNvSpPr/>
          <p:nvPr/>
        </p:nvSpPr>
        <p:spPr>
          <a:xfrm>
            <a:off x="1024001" y="3685159"/>
            <a:ext cx="1016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Suddenly</a:t>
            </a:r>
            <a:endParaRPr lang="en-US" altLang="zh-CN" sz="2000" dirty="0"/>
          </a:p>
        </p:txBody>
      </p:sp>
      <p:sp>
        <p:nvSpPr>
          <p:cNvPr id="10" name="QB_7_AS.415_1#95a18f20e?vja=1&amp;pid=1b6bb3e86&amp;color=0,0,0&amp;vtp=1"/>
          <p:cNvSpPr/>
          <p:nvPr/>
        </p:nvSpPr>
        <p:spPr>
          <a:xfrm>
            <a:off x="722376" y="4119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设空处位于句首，作状语，应用副词形式。</a:t>
            </a:r>
            <a:endParaRPr lang="en-US" altLang="zh-CN" sz="2200" dirty="0"/>
          </a:p>
        </p:txBody>
      </p:sp>
      <p:sp>
        <p:nvSpPr>
          <p:cNvPr id="11" name="QB_7_BD.416_1#8644e2d13?vja=1&amp;pid=1b6bb3e86&amp;color=0,0,0&amp;vtp=1"/>
          <p:cNvSpPr/>
          <p:nvPr/>
        </p:nvSpPr>
        <p:spPr>
          <a:xfrm>
            <a:off x="722376" y="45085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2" name="QB_7_AN.417_1#8644e2d13.blank?vja=1&amp;pid=1b6bb3e86&amp;color=0,0,0&amp;vpa=183&amp;vtp=1"/>
          <p:cNvSpPr/>
          <p:nvPr/>
        </p:nvSpPr>
        <p:spPr>
          <a:xfrm>
            <a:off x="1049401" y="4470400"/>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who/that</a:t>
            </a:r>
            <a:endParaRPr lang="en-US" altLang="zh-CN" sz="2000" dirty="0"/>
          </a:p>
        </p:txBody>
      </p:sp>
      <p:sp>
        <p:nvSpPr>
          <p:cNvPr id="13" name="QB_7_AS.418_1#8644e2d13?vja=1&amp;pid=1b6bb3e86&amp;color=0,0,0&amp;vtp=1"/>
          <p:cNvSpPr/>
          <p:nvPr/>
        </p:nvSpPr>
        <p:spPr>
          <a:xfrm>
            <a:off x="722376" y="49353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强调句型的基本结构为“it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is/was+被强调的部分+who/that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”，此处被强调的部分为人，故用who或that。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B_7_BD.419_1#afce73eaa?vja=1&amp;pid=1b6bb3e8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420_1#afce73eaa.blank?vja=1&amp;pid=1b6bb3e86&amp;color=0,0,0&amp;vpa=184&amp;vtp=1"/>
          <p:cNvSpPr/>
          <p:nvPr/>
        </p:nvSpPr>
        <p:spPr>
          <a:xfrm>
            <a:off x="1049401" y="845313"/>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response</a:t>
            </a:r>
            <a:endParaRPr lang="en-US" altLang="zh-CN" sz="2000" dirty="0"/>
          </a:p>
        </p:txBody>
      </p:sp>
      <p:sp>
        <p:nvSpPr>
          <p:cNvPr id="4" name="QB_7_AS.421_1#afce73eaa?vja=1&amp;pid=1b6bb3e86&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设空处在句中作宾语，且其前有冠词a，故用名词单数，故填response。</a:t>
            </a:r>
            <a:endParaRPr lang="en-US" altLang="zh-CN" sz="2200" dirty="0"/>
          </a:p>
        </p:txBody>
      </p:sp>
      <p:sp>
        <p:nvSpPr>
          <p:cNvPr id="5" name="QB_7_BD.422_1#f3a678765?vja=1&amp;pid=1b6bb3e86&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423_1#f3a678765.blank?vja=1&amp;pid=1b6bb3e86&amp;color=0,0,0&amp;vpa=185&amp;vtp=1"/>
          <p:cNvSpPr/>
          <p:nvPr/>
        </p:nvSpPr>
        <p:spPr>
          <a:xfrm>
            <a:off x="1062101" y="1625600"/>
            <a:ext cx="931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however</a:t>
            </a:r>
            <a:endParaRPr lang="en-US" altLang="zh-CN" sz="2000" dirty="0"/>
          </a:p>
        </p:txBody>
      </p:sp>
      <p:sp>
        <p:nvSpPr>
          <p:cNvPr id="7" name="QB_7_AS.424_1#f3a678765?vja=1&amp;pid=1b6bb3e86&amp;color=0,0,0&amp;vtp=1"/>
          <p:cNvSpPr/>
          <p:nvPr/>
        </p:nvSpPr>
        <p:spPr>
          <a:xfrm>
            <a:off x="722376" y="2090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根据上下文语境可知，此处表示转折，再根据设空处前后的逗号可知，此处应用表示转折的副词however。</a:t>
            </a:r>
            <a:endParaRPr lang="en-US" altLang="zh-CN" sz="2200" dirty="0"/>
          </a:p>
        </p:txBody>
      </p:sp>
      <p:sp>
        <p:nvSpPr>
          <p:cNvPr id="8" name="QB_7_BD.425_1#7225d9742?vja=1&amp;pid=1b6bb3e86&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9" name="QB_7_AN.426_1#7225d9742.blank?vja=1&amp;pid=1b6bb3e86&amp;color=0,0,0&amp;vpa=186&amp;vtp=1"/>
          <p:cNvSpPr/>
          <p:nvPr/>
        </p:nvSpPr>
        <p:spPr>
          <a:xfrm>
            <a:off x="1036701" y="2859659"/>
            <a:ext cx="1493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consciousness</a:t>
            </a:r>
            <a:endParaRPr lang="en-US" altLang="zh-CN" sz="2000" dirty="0"/>
          </a:p>
        </p:txBody>
      </p:sp>
      <p:sp>
        <p:nvSpPr>
          <p:cNvPr id="10" name="QB_7_AS.427_1#7225d9742?vja=1&amp;pid=1b6bb3e86&amp;color=0,0,0&amp;vtp=1"/>
          <p:cNvSpPr/>
          <p:nvPr/>
        </p:nvSpPr>
        <p:spPr>
          <a:xfrm>
            <a:off x="722376" y="3280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consciousness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意为“失去知觉”。</a:t>
            </a:r>
            <a:endParaRPr lang="en-US" altLang="zh-CN" sz="2200" dirty="0"/>
          </a:p>
        </p:txBody>
      </p:sp>
      <p:sp>
        <p:nvSpPr>
          <p:cNvPr id="11" name="QB_7_BD.428_1#f3fcdfb16?vja=1&amp;pid=1b6bb3e86&amp;color=0,0,0&amp;vtp=1"/>
          <p:cNvSpPr/>
          <p:nvPr/>
        </p:nvSpPr>
        <p:spPr>
          <a:xfrm>
            <a:off x="722376" y="3670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12" name="QB_7_AN.429_1#f3fcdfb16.blank?vja=1&amp;pid=1b6bb3e86&amp;color=0,0,0&amp;vpa=187&amp;vtp=1"/>
          <p:cNvSpPr/>
          <p:nvPr/>
        </p:nvSpPr>
        <p:spPr>
          <a:xfrm>
            <a:off x="1049401" y="3619500"/>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13" name="QB_7_AS.430_1#f3fcdfb16?vja=1&amp;pid=1b6bb3e86&amp;color=0,0,0&amp;vtp=1"/>
          <p:cNvSpPr/>
          <p:nvPr/>
        </p:nvSpPr>
        <p:spPr>
          <a:xfrm>
            <a:off x="722376" y="40556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up为固定搭配，意为“醒来”。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B_7_BD.431_1#007e620c4?vja=1&amp;pid=1b6bb3e8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7_AN.432_1#007e620c4.blank?vja=1&amp;pid=1b6bb3e86&amp;color=0,0,0&amp;vpa=188&amp;vtp=1"/>
          <p:cNvSpPr/>
          <p:nvPr/>
        </p:nvSpPr>
        <p:spPr>
          <a:xfrm>
            <a:off x="1036701" y="858013"/>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made</a:t>
            </a:r>
            <a:endParaRPr lang="en-US" altLang="zh-CN" sz="2000" dirty="0"/>
          </a:p>
        </p:txBody>
      </p:sp>
      <p:sp>
        <p:nvSpPr>
          <p:cNvPr id="4" name="QB_7_AS.433_1#007e620c4?vja=1&amp;pid=1b6bb3e86&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宾语从句中已有系动词was,故此处应用非谓语动词，be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sth为固定短语，意为“由某物制成”，此处在句中作定语，故填made。</a:t>
            </a:r>
            <a:endParaRPr lang="en-US" altLang="zh-CN" sz="2200" dirty="0"/>
          </a:p>
        </p:txBody>
      </p:sp>
      <p:sp>
        <p:nvSpPr>
          <p:cNvPr id="5" name="QB_7_BD.434_1#9497cd810?vja=1&amp;pid=1b6bb3e86&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6" name="QB_7_AN.435_1#9497cd810.blank?vja=1&amp;pid=1b6bb3e86&amp;color=0,0,0&amp;vpa=189&amp;vtp=1"/>
          <p:cNvSpPr/>
          <p:nvPr/>
        </p:nvSpPr>
        <p:spPr>
          <a:xfrm>
            <a:off x="1189101" y="2084959"/>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7" name="QB_7_AS.436_1#9497cd810?vja=1&amp;pid=1b6bb3e86&amp;color=0,0,0&amp;vtp=1"/>
          <p:cNvSpPr/>
          <p:nvPr/>
        </p:nvSpPr>
        <p:spPr>
          <a:xfrm>
            <a:off x="722376" y="2506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end为固定短语，意为“结束”。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M_6_BD.437_1#3d1ba4dfb?vja=1&amp;pid=374881ae2&amp;color=0,0,0&amp;vtp=1&amp;bt=1"/>
          <p:cNvSpPr/>
          <p:nvPr/>
        </p:nvSpPr>
        <p:spPr>
          <a:xfrm>
            <a:off x="722376" y="900000"/>
            <a:ext cx="10753344" cy="4191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[重庆育才中学等三校2024联考]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21st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consolidated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storytelling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lesser-known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community-oriented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interest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subgenre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（translate）.Liu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Times New Roman" pitchFamily="34" charset="0"/>
                <a:ea typeface="微软雅黑" pitchFamily="34" charset="-122"/>
                <a:cs typeface="Times New Roman" pitchFamily="34" charset="-120"/>
              </a:rPr>
              <a:t>Body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contemporary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endParaRPr lang="en-US" altLang="zh-CN" sz="2000" dirty="0"/>
          </a:p>
          <a:p>
            <a:pPr algn="just">
              <a:lnSpc>
                <a:spcPct val="125000"/>
              </a:lnSpc>
            </a:pPr>
            <a:endParaRPr lang="en-US" altLang="zh-CN" sz="2000" dirty="0"/>
          </a:p>
        </p:txBody>
      </p:sp>
      <p:sp>
        <p:nvSpPr>
          <p:cNvPr id="3" name="QM_6_AN.438_1#3d1ba4dfb.blank?vja=1&amp;pid=374881ae2&amp;color=0,0,0&amp;vpa=190&amp;vtp=1"/>
          <p:cNvSpPr/>
          <p:nvPr/>
        </p:nvSpPr>
        <p:spPr>
          <a:xfrm>
            <a:off x="4950841" y="1611200"/>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explosively</a:t>
            </a:r>
            <a:endParaRPr lang="en-US" altLang="zh-CN" sz="2000" dirty="0"/>
          </a:p>
        </p:txBody>
      </p:sp>
      <p:sp>
        <p:nvSpPr>
          <p:cNvPr id="4" name="QM_6_AN.439_1#3d1ba4dfb.blank?vja=1&amp;pid=374881ae2&amp;color=0,0,0&amp;vpa=191&amp;vtp=1"/>
          <p:cNvSpPr/>
          <p:nvPr/>
        </p:nvSpPr>
        <p:spPr>
          <a:xfrm>
            <a:off x="1336739" y="238590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M_6_AN.440_1#3d1ba4dfb.blank?vja=1&amp;pid=374881ae2&amp;color=0,0,0&amp;vpa=192&amp;vtp=1"/>
          <p:cNvSpPr/>
          <p:nvPr/>
        </p:nvSpPr>
        <p:spPr>
          <a:xfrm>
            <a:off x="8567484" y="3147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6" name="QM_6_AN.441_1#3d1ba4dfb.blank?vja=1&amp;pid=374881ae2&amp;color=0,0,0&amp;vpa=193&amp;vtp=1"/>
          <p:cNvSpPr/>
          <p:nvPr/>
        </p:nvSpPr>
        <p:spPr>
          <a:xfrm>
            <a:off x="960501" y="3909900"/>
            <a:ext cx="1012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translator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37_1#3d1ba4dfb?vja=1&amp;pid=374881ae2&amp;color=0,0,0&amp;vtp=1&amp;bt=1">
            <a:extLst>
              <a:ext uri="{FF2B5EF4-FFF2-40B4-BE49-F238E27FC236}">
                <a16:creationId xmlns:a16="http://schemas.microsoft.com/office/drawing/2014/main" id="{31E70438-0522-3CE1-3294-C0A38A2F95D8}"/>
              </a:ext>
            </a:extLst>
          </p:cNvPr>
          <p:cNvSpPr/>
          <p:nvPr/>
        </p:nvSpPr>
        <p:spPr>
          <a:xfrm>
            <a:off x="722376" y="900000"/>
            <a:ext cx="10753344" cy="3776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Writing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references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footnotes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sentence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feel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Times New Roman" pitchFamily="34" charset="0"/>
                <a:ea typeface="微软雅黑" pitchFamily="34" charset="-122"/>
                <a:cs typeface="Times New Roman" pitchFamily="34" charset="-120"/>
              </a:rPr>
              <a:t>Body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endParaRPr lang="en-US" altLang="zh-CN" sz="2000" dirty="0"/>
          </a:p>
        </p:txBody>
      </p:sp>
      <p:sp>
        <p:nvSpPr>
          <p:cNvPr id="3" name="QM_6_EX.448_1#3d1ba4dfb?vja=1&amp;pid=374881ae2&amp;color=0,0,0&amp;vtp=1">
            <a:extLst>
              <a:ext uri="{FF2B5EF4-FFF2-40B4-BE49-F238E27FC236}">
                <a16:creationId xmlns:a16="http://schemas.microsoft.com/office/drawing/2014/main" id="{489D5A35-E599-9F23-1FDA-81ACED44F996}"/>
              </a:ext>
            </a:extLst>
          </p:cNvPr>
          <p:cNvSpPr/>
          <p:nvPr/>
        </p:nvSpPr>
        <p:spPr>
          <a:xfrm>
            <a:off x="722376" y="4719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本文是一篇新闻报道。文章介绍了作家、翻译家兼计算机科学家刘宇昆翻译中国科幻小说《三体》系列，取得了巨大成功。</a:t>
            </a:r>
            <a:endParaRPr lang="en-US" altLang="zh-CN" sz="2000" dirty="0"/>
          </a:p>
        </p:txBody>
      </p:sp>
      <p:sp>
        <p:nvSpPr>
          <p:cNvPr id="4" name="QM_6_AN.442_1#3d1ba4dfb.blank?vja=1&amp;pid=374881ae2&amp;color=0,0,0&amp;vpa=194&amp;vtp=1">
            <a:extLst>
              <a:ext uri="{FF2B5EF4-FFF2-40B4-BE49-F238E27FC236}">
                <a16:creationId xmlns:a16="http://schemas.microsoft.com/office/drawing/2014/main" id="{172412CD-222F-79CD-CA95-738706866CA0}"/>
              </a:ext>
            </a:extLst>
          </p:cNvPr>
          <p:cNvSpPr/>
          <p:nvPr/>
        </p:nvSpPr>
        <p:spPr>
          <a:xfrm>
            <a:off x="2170113" y="1230200"/>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employed</a:t>
            </a:r>
            <a:endParaRPr lang="en-US" altLang="zh-CN" sz="2000" dirty="0"/>
          </a:p>
        </p:txBody>
      </p:sp>
      <p:sp>
        <p:nvSpPr>
          <p:cNvPr id="5" name="QM_6_AN.443_1#3d1ba4dfb.blank?vja=1&amp;pid=374881ae2&amp;color=0,0,0&amp;vpa=195&amp;vtp=1">
            <a:extLst>
              <a:ext uri="{FF2B5EF4-FFF2-40B4-BE49-F238E27FC236}">
                <a16:creationId xmlns:a16="http://schemas.microsoft.com/office/drawing/2014/main" id="{F14AA4C4-4D05-2A00-27CB-33A2AF583AD3}"/>
              </a:ext>
            </a:extLst>
          </p:cNvPr>
          <p:cNvSpPr/>
          <p:nvPr/>
        </p:nvSpPr>
        <p:spPr>
          <a:xfrm>
            <a:off x="5653913" y="1623900"/>
            <a:ext cx="1225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describe</a:t>
            </a:r>
            <a:endParaRPr lang="en-US" altLang="zh-CN" sz="2000" dirty="0"/>
          </a:p>
        </p:txBody>
      </p:sp>
      <p:sp>
        <p:nvSpPr>
          <p:cNvPr id="6" name="QM_6_AN.444_1#3d1ba4dfb.blank?vja=1&amp;pid=374881ae2&amp;color=0,0,0&amp;vpa=196&amp;vtp=1">
            <a:extLst>
              <a:ext uri="{FF2B5EF4-FFF2-40B4-BE49-F238E27FC236}">
                <a16:creationId xmlns:a16="http://schemas.microsoft.com/office/drawing/2014/main" id="{3FA4896B-8E58-D3EF-D678-12FC444AF27B}"/>
              </a:ext>
            </a:extLst>
          </p:cNvPr>
          <p:cNvSpPr/>
          <p:nvPr/>
        </p:nvSpPr>
        <p:spPr>
          <a:xfrm>
            <a:off x="8545830" y="2004900"/>
            <a:ext cx="10699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endParaRPr lang="en-US" altLang="zh-CN" sz="2000" dirty="0"/>
          </a:p>
        </p:txBody>
      </p:sp>
      <p:sp>
        <p:nvSpPr>
          <p:cNvPr id="7" name="QM_6_AN.445_1#3d1ba4dfb.blank?vja=1&amp;pid=374881ae2&amp;color=0,0,0&amp;vpa=197&amp;vtp=1">
            <a:extLst>
              <a:ext uri="{FF2B5EF4-FFF2-40B4-BE49-F238E27FC236}">
                <a16:creationId xmlns:a16="http://schemas.microsoft.com/office/drawing/2014/main" id="{02B0EE20-66DC-FD93-B5E6-C1F783133224}"/>
              </a:ext>
            </a:extLst>
          </p:cNvPr>
          <p:cNvSpPr/>
          <p:nvPr/>
        </p:nvSpPr>
        <p:spPr>
          <a:xfrm>
            <a:off x="6564376" y="27669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8" name="QM_6_AN.446_1#3d1ba4dfb.blank?vja=1&amp;pid=374881ae2&amp;color=0,0,0&amp;vpa=198&amp;vtp=1">
            <a:extLst>
              <a:ext uri="{FF2B5EF4-FFF2-40B4-BE49-F238E27FC236}">
                <a16:creationId xmlns:a16="http://schemas.microsoft.com/office/drawing/2014/main" id="{5C351A46-0568-8245-A25D-A79209476C7B}"/>
              </a:ext>
            </a:extLst>
          </p:cNvPr>
          <p:cNvSpPr/>
          <p:nvPr/>
        </p:nvSpPr>
        <p:spPr>
          <a:xfrm>
            <a:off x="4684967" y="3528900"/>
            <a:ext cx="998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historical</a:t>
            </a:r>
            <a:endParaRPr lang="en-US" altLang="zh-CN" sz="2000" dirty="0"/>
          </a:p>
        </p:txBody>
      </p:sp>
      <p:sp>
        <p:nvSpPr>
          <p:cNvPr id="9" name="QM_6_AN.447_1#3d1ba4dfb.blank?vja=1&amp;pid=374881ae2&amp;color=0,0,0&amp;vpa=199&amp;vtp=1">
            <a:extLst>
              <a:ext uri="{FF2B5EF4-FFF2-40B4-BE49-F238E27FC236}">
                <a16:creationId xmlns:a16="http://schemas.microsoft.com/office/drawing/2014/main" id="{8F5DDD53-70BE-FED1-978C-B02C858C9CBA}"/>
              </a:ext>
            </a:extLst>
          </p:cNvPr>
          <p:cNvSpPr/>
          <p:nvPr/>
        </p:nvSpPr>
        <p:spPr>
          <a:xfrm>
            <a:off x="1125601" y="4290900"/>
            <a:ext cx="11795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similarities</a:t>
            </a:r>
            <a:endParaRPr lang="en-US" altLang="zh-CN" sz="2000" dirty="0"/>
          </a:p>
        </p:txBody>
      </p:sp>
    </p:spTree>
    <p:extLst>
      <p:ext uri="{BB962C8B-B14F-4D97-AF65-F5344CB8AC3E}">
        <p14:creationId xmlns:p14="http://schemas.microsoft.com/office/powerpoint/2010/main" val="9995882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bg/>
                                          </p:spTgt>
                                        </p:tgtEl>
                                        <p:attrNameLst>
                                          <p:attrName>style.visibility</p:attrName>
                                        </p:attrNameLst>
                                      </p:cBhvr>
                                      <p:to>
                                        <p:strVal val="visible"/>
                                      </p:to>
                                    </p:set>
                                    <p:animEffect transition="in" filter="fade">
                                      <p:cBhvr>
                                        <p:cTn id="55" dur="500"/>
                                        <p:tgtEl>
                                          <p:spTgt spid="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0" end="0"/>
                                            </p:txEl>
                                          </p:spTgt>
                                        </p:tgtEl>
                                        <p:attrNameLst>
                                          <p:attrName>style.visibility</p:attrName>
                                        </p:attrNameLst>
                                      </p:cBhvr>
                                      <p:to>
                                        <p:strVal val="visible"/>
                                      </p:to>
                                    </p:set>
                                    <p:animEffect transition="in" filter="fade">
                                      <p:cBhvr>
                                        <p:cTn id="5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B_7_BD.449_1#0ce6da913?vja=1&amp;pid=3d1ba4df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450_1#0ce6da913.blank?vja=1&amp;pid=3d1ba4dfb&amp;color=0,0,0&amp;vpa=200&amp;vtp=1"/>
          <p:cNvSpPr/>
          <p:nvPr/>
        </p:nvSpPr>
        <p:spPr>
          <a:xfrm>
            <a:off x="1036701" y="845313"/>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explosively</a:t>
            </a:r>
            <a:endParaRPr lang="en-US" altLang="zh-CN" sz="2000" dirty="0"/>
          </a:p>
        </p:txBody>
      </p:sp>
      <p:sp>
        <p:nvSpPr>
          <p:cNvPr id="4" name="QB_7_AS.451_1#0ce6da913?vja=1&amp;pid=3d1ba4dfb&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句意为：自21世纪以来，科幻小说的受欢迎程度呈爆炸式增长。设空处修饰动词grown，作状语，应用副词。故填explosively。</a:t>
            </a:r>
            <a:endParaRPr lang="en-US" altLang="zh-CN" sz="2200" dirty="0"/>
          </a:p>
        </p:txBody>
      </p:sp>
      <p:sp>
        <p:nvSpPr>
          <p:cNvPr id="5" name="QB_7_BD.452_1#e3eecd870?vja=1&amp;pid=3d1ba4dfb&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453_1#e3eecd870.blank?vja=1&amp;pid=3d1ba4dfb&amp;color=0,0,0&amp;vpa=201&amp;vtp=1"/>
          <p:cNvSpPr/>
          <p:nvPr/>
        </p:nvSpPr>
        <p:spPr>
          <a:xfrm>
            <a:off x="1062101" y="2084959"/>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454_1#e3eecd870?vja=1&amp;pid=3d1ba4dfb&amp;color=0,0,0&amp;vtp=1"/>
          <p:cNvSpPr/>
          <p:nvPr/>
        </p:nvSpPr>
        <p:spPr>
          <a:xfrm>
            <a:off x="722376" y="2547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句意为：它对媒体、艺术、流行文化、电影业和科技的影响巩固了科幻小说作为一种独特的叙事类型的地位。根据句意可知，此处表示“一种独特的叙事类型”，表泛指，应用不定冠词修饰；unique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的发音以辅音音素开头，故填a。</a:t>
            </a:r>
            <a:endParaRPr lang="en-US" altLang="zh-CN" sz="2200" dirty="0"/>
          </a:p>
        </p:txBody>
      </p:sp>
      <p:sp>
        <p:nvSpPr>
          <p:cNvPr id="8" name="QB_7_BD.455_1#3117d5eb0?vja=1&amp;pid=3d1ba4dfb&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456_1#3117d5eb0.blank?vja=1&amp;pid=3d1ba4dfb&amp;color=0,0,0&amp;vpa=202&amp;vtp=1"/>
          <p:cNvSpPr/>
          <p:nvPr/>
        </p:nvSpPr>
        <p:spPr>
          <a:xfrm>
            <a:off x="1024001" y="36978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0" name="QB_7_AS.457_1#3117d5eb0?vja=1&amp;pid=3d1ba4dfb&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句意为：很少有作品被翻译，西方世界对此也不感兴趣。take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in为固定搭配，意为“对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不感兴趣”。故填in。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4_1#7e6d59022?sp=1&amp;vja=1&amp;pid=1ed58235e&amp;color=0,0,0&amp;vtp=1">
            <a:extLst>
              <a:ext uri="{FF2B5EF4-FFF2-40B4-BE49-F238E27FC236}">
                <a16:creationId xmlns:a16="http://schemas.microsoft.com/office/drawing/2014/main" id="{FAEB24D1-E7FD-0EE0-A872-C451A671C545}"/>
              </a:ext>
            </a:extLst>
          </p:cNvPr>
          <p:cNvSpPr/>
          <p:nvPr/>
        </p:nvSpPr>
        <p:spPr>
          <a:xfrm>
            <a:off x="722376" y="900000"/>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5.他们为有机会参加比赛而自豪。（chance）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have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contest.</a:t>
            </a:r>
            <a:endParaRPr lang="en-US" altLang="zh-CN" sz="2000" dirty="0"/>
          </a:p>
        </p:txBody>
      </p:sp>
      <p:sp>
        <p:nvSpPr>
          <p:cNvPr id="3" name="QB_7_AS.69_1#7e6d59022?vja=1&amp;pid=1ed58235e&amp;color=0,0,0&amp;vtp=1">
            <a:extLst>
              <a:ext uri="{FF2B5EF4-FFF2-40B4-BE49-F238E27FC236}">
                <a16:creationId xmlns:a16="http://schemas.microsoft.com/office/drawing/2014/main" id="{3FFDE79E-3619-18B1-AC1F-C354B63DBCFC}"/>
              </a:ext>
            </a:extLst>
          </p:cNvPr>
          <p:cNvSpPr/>
          <p:nvPr/>
        </p:nvSpPr>
        <p:spPr>
          <a:xfrm>
            <a:off x="722376" y="1668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此处不定式短语作后置定语修饰chance,participate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in意为“参加”。</a:t>
            </a:r>
            <a:endParaRPr lang="en-US" altLang="zh-CN" sz="2200" dirty="0"/>
          </a:p>
        </p:txBody>
      </p:sp>
      <p:sp>
        <p:nvSpPr>
          <p:cNvPr id="4" name="QB_7_AN.65_1#7e6d59022.blank?vja=1&amp;pid=1ed58235e&amp;color=0,0,0&amp;vpa=37&amp;vtp=1">
            <a:extLst>
              <a:ext uri="{FF2B5EF4-FFF2-40B4-BE49-F238E27FC236}">
                <a16:creationId xmlns:a16="http://schemas.microsoft.com/office/drawing/2014/main" id="{71AECAF7-A5CE-29C6-8A4F-44072407D124}"/>
              </a:ext>
            </a:extLst>
          </p:cNvPr>
          <p:cNvSpPr/>
          <p:nvPr/>
        </p:nvSpPr>
        <p:spPr>
          <a:xfrm>
            <a:off x="3543364" y="124290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a/the</a:t>
            </a:r>
            <a:endParaRPr lang="en-US" altLang="zh-CN" sz="2000" dirty="0"/>
          </a:p>
        </p:txBody>
      </p:sp>
      <p:sp>
        <p:nvSpPr>
          <p:cNvPr id="5" name="QB_7_AN.66_1#7e6d59022.blank?vja=1&amp;pid=1ed58235e&amp;color=0,0,0&amp;vpa=38&amp;vtp=1">
            <a:extLst>
              <a:ext uri="{FF2B5EF4-FFF2-40B4-BE49-F238E27FC236}">
                <a16:creationId xmlns:a16="http://schemas.microsoft.com/office/drawing/2014/main" id="{035D0A74-3DA6-4C75-CB44-78A5BD2FF015}"/>
              </a:ext>
            </a:extLst>
          </p:cNvPr>
          <p:cNvSpPr/>
          <p:nvPr/>
        </p:nvSpPr>
        <p:spPr>
          <a:xfrm>
            <a:off x="4394264" y="1242900"/>
            <a:ext cx="762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chance</a:t>
            </a:r>
            <a:endParaRPr lang="en-US" altLang="zh-CN" sz="2000" dirty="0"/>
          </a:p>
        </p:txBody>
      </p:sp>
      <p:sp>
        <p:nvSpPr>
          <p:cNvPr id="6" name="QB_7_AN.67_1#7e6d59022.blank?vja=1&amp;pid=1ed58235e&amp;color=0,0,0&amp;vpa=39&amp;vtp=1">
            <a:extLst>
              <a:ext uri="{FF2B5EF4-FFF2-40B4-BE49-F238E27FC236}">
                <a16:creationId xmlns:a16="http://schemas.microsoft.com/office/drawing/2014/main" id="{27D56472-FD3E-6C64-0A3B-018B2257321D}"/>
              </a:ext>
            </a:extLst>
          </p:cNvPr>
          <p:cNvSpPr/>
          <p:nvPr/>
        </p:nvSpPr>
        <p:spPr>
          <a:xfrm>
            <a:off x="5410264" y="1242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7_AN.68_1#7e6d59022.blank?vja=1&amp;pid=1ed58235e&amp;color=0,0,0&amp;vpa=40&amp;vtp=1">
            <a:extLst>
              <a:ext uri="{FF2B5EF4-FFF2-40B4-BE49-F238E27FC236}">
                <a16:creationId xmlns:a16="http://schemas.microsoft.com/office/drawing/2014/main" id="{D7F1A20E-6927-5421-3ADD-41265140841B}"/>
              </a:ext>
            </a:extLst>
          </p:cNvPr>
          <p:cNvSpPr/>
          <p:nvPr/>
        </p:nvSpPr>
        <p:spPr>
          <a:xfrm>
            <a:off x="5918264" y="1230200"/>
            <a:ext cx="1125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participate</a:t>
            </a:r>
            <a:endParaRPr lang="en-US" altLang="zh-CN" sz="2000" dirty="0"/>
          </a:p>
        </p:txBody>
      </p:sp>
    </p:spTree>
    <p:extLst>
      <p:ext uri="{BB962C8B-B14F-4D97-AF65-F5344CB8AC3E}">
        <p14:creationId xmlns:p14="http://schemas.microsoft.com/office/powerpoint/2010/main" val="15232987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B_7_BD.458_1#b8932dcb1?vja=1&amp;pid=3d1ba4df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459_1#b8932dcb1.blank?vja=1&amp;pid=3d1ba4dfb&amp;color=0,0,0&amp;vpa=203&amp;vtp=1"/>
          <p:cNvSpPr/>
          <p:nvPr/>
        </p:nvSpPr>
        <p:spPr>
          <a:xfrm>
            <a:off x="1024001" y="858013"/>
            <a:ext cx="1012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translator</a:t>
            </a:r>
            <a:endParaRPr lang="en-US" altLang="zh-CN" sz="2000" dirty="0"/>
          </a:p>
        </p:txBody>
      </p:sp>
      <p:sp>
        <p:nvSpPr>
          <p:cNvPr id="4" name="QB_7_AS.460_1#b8932dcb1?vja=1&amp;pid=3d1ba4dfb&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句意为：但这个曾经小众的亚类型已经得到了国际认可，主要是因为作家兼翻译家刘宇昆。根据句意和and可知，此处应用表示人的职业身份的名词，和writer并列，作Ken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Liu的同位语，表示“翻译家”，故填translator。</a:t>
            </a:r>
            <a:endParaRPr lang="en-US" altLang="zh-CN" sz="2200" dirty="0"/>
          </a:p>
        </p:txBody>
      </p:sp>
      <p:sp>
        <p:nvSpPr>
          <p:cNvPr id="5" name="QB_7_BD.461_1#ab28d93b2?vja=1&amp;pid=3d1ba4dfb&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462_1#ab28d93b2.blank?vja=1&amp;pid=3d1ba4dfb&amp;color=0,0,0&amp;vpa=204&amp;vtp=1"/>
          <p:cNvSpPr/>
          <p:nvPr/>
        </p:nvSpPr>
        <p:spPr>
          <a:xfrm>
            <a:off x="1062101" y="2453259"/>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employed</a:t>
            </a:r>
            <a:endParaRPr lang="en-US" altLang="zh-CN" sz="2000" dirty="0"/>
          </a:p>
        </p:txBody>
      </p:sp>
      <p:sp>
        <p:nvSpPr>
          <p:cNvPr id="7" name="QB_7_AS.463_1#ab28d93b2?vja=1&amp;pid=3d1ba4dfb&amp;color=0,0,0&amp;vtp=1"/>
          <p:cNvSpPr/>
          <p:nvPr/>
        </p:nvSpPr>
        <p:spPr>
          <a:xfrm>
            <a:off x="722376" y="2928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句意为：中国科幻小说中所采用的意义和引用是这一类型的作品独有的。本句的句子主干为主系表结构，设空处应用非谓语动词作后置定语，修饰The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references；employ作及物动词时表示“运用；使用”，与其逻辑主语The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references之间为被动关系，故用过去分词形式。故填employed。</a:t>
            </a:r>
            <a:endParaRPr lang="en-US" altLang="zh-CN" sz="2200" dirty="0"/>
          </a:p>
        </p:txBody>
      </p:sp>
      <p:sp>
        <p:nvSpPr>
          <p:cNvPr id="8" name="QB_7_BD.464_1#2489a76b1?vja=1&amp;pid=3d1ba4dfb&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465_1#2489a76b1.blank?vja=1&amp;pid=3d1ba4dfb&amp;color=0,0,0&amp;vpa=205&amp;vtp=1"/>
          <p:cNvSpPr/>
          <p:nvPr/>
        </p:nvSpPr>
        <p:spPr>
          <a:xfrm>
            <a:off x="1036701" y="4459859"/>
            <a:ext cx="1225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describe</a:t>
            </a:r>
            <a:endParaRPr lang="en-US" altLang="zh-CN" sz="2000" dirty="0"/>
          </a:p>
        </p:txBody>
      </p:sp>
      <p:sp>
        <p:nvSpPr>
          <p:cNvPr id="10" name="QB_7_AS.466_1#2489a76b1?vja=1&amp;pid=3d1ba4dfb&amp;color=0,0,0&amp;vtp=1"/>
          <p:cNvSpPr/>
          <p:nvPr/>
        </p:nvSpPr>
        <p:spPr>
          <a:xfrm>
            <a:off x="722376" y="49226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句意为：在刘宇昆翻译的作品中，有多个脚注被使用来描述西方读者无法理解的复杂之处，并解释为什么一个单词或句子要以某种方式书写。use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sth为固定搭配，表示“使用某物做某事”，此处为其被动语态。故填to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describe。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B_7_BD.467_1#cdea0038a?vja=1&amp;pid=3d1ba4df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7_AN.468_1#cdea0038a.blank?vja=1&amp;pid=3d1ba4dfb&amp;color=0,0,0&amp;vpa=206&amp;vtp=1"/>
          <p:cNvSpPr/>
          <p:nvPr/>
        </p:nvSpPr>
        <p:spPr>
          <a:xfrm>
            <a:off x="1049401" y="858013"/>
            <a:ext cx="10699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endParaRPr lang="en-US" altLang="zh-CN" sz="2000" dirty="0"/>
          </a:p>
        </p:txBody>
      </p:sp>
      <p:sp>
        <p:nvSpPr>
          <p:cNvPr id="4" name="QB_7_AS.469_1#cdea0038a?vja=1&amp;pid=3d1ba4dfb&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在and后的分句中，why引导宾语从句，设空处在从句中作谓语。结合语境可知，此处描述客观事实，应用一般现在时；动词write和从句主语之间为被动关系，故用被动语态；由or连接的两个名词作主语，谓语的人称和数遵循“就近一致”原则，即与sentence保持一致，谓语应用第三人称单数形式。故填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written。</a:t>
            </a:r>
            <a:endParaRPr lang="en-US" altLang="zh-CN" sz="2200" dirty="0"/>
          </a:p>
        </p:txBody>
      </p:sp>
      <p:sp>
        <p:nvSpPr>
          <p:cNvPr id="5" name="QB_7_BD.470_1#8eb082f2b?vja=1&amp;pid=3d1ba4dfb&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471_1#8eb082f2b.blank?vja=1&amp;pid=3d1ba4dfb&amp;color=0,0,0&amp;vpa=207&amp;vtp=1"/>
          <p:cNvSpPr/>
          <p:nvPr/>
        </p:nvSpPr>
        <p:spPr>
          <a:xfrm>
            <a:off x="1024001" y="2834259"/>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7" name="QB_7_AS.472_1#8eb082f2b?vja=1&amp;pid=3d1ba4dfb&amp;color=0,0,0&amp;vtp=1"/>
          <p:cNvSpPr/>
          <p:nvPr/>
        </p:nvSpPr>
        <p:spPr>
          <a:xfrm>
            <a:off x="722376" y="3297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句意为：中国的文化和语言各有其自身微妙的差异，这给翻译作品带来了一种西方小说无法比拟的陌生感和独特感。设空处引导限制性定语从句，先行词为a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foreign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distinct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feel，指代事物，关系词在从句中作match的宾语，应用关系代词that或which引导该从句。</a:t>
            </a:r>
            <a:endParaRPr lang="en-US" altLang="zh-CN" sz="2200" dirty="0"/>
          </a:p>
        </p:txBody>
      </p:sp>
      <p:sp>
        <p:nvSpPr>
          <p:cNvPr id="8" name="QB_7_BD.473_1#00c885ad6?vja=1&amp;pid=3d1ba4dfb&amp;color=0,0,0&amp;vtp=1"/>
          <p:cNvSpPr/>
          <p:nvPr/>
        </p:nvSpPr>
        <p:spPr>
          <a:xfrm>
            <a:off x="722376" y="4485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474_1#00c885ad6.blank?vja=1&amp;pid=3d1ba4dfb&amp;color=0,0,0&amp;vpa=208&amp;vtp=1"/>
          <p:cNvSpPr/>
          <p:nvPr/>
        </p:nvSpPr>
        <p:spPr>
          <a:xfrm>
            <a:off x="1024001" y="4447159"/>
            <a:ext cx="998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historical</a:t>
            </a:r>
            <a:endParaRPr lang="en-US" altLang="zh-CN" sz="2000" dirty="0"/>
          </a:p>
        </p:txBody>
      </p:sp>
      <p:sp>
        <p:nvSpPr>
          <p:cNvPr id="10" name="QB_7_AS.475_1#00c885ad6?vja=1&amp;pid=3d1ba4dfb&amp;color=0,0,0&amp;vtp=1"/>
          <p:cNvSpPr/>
          <p:nvPr/>
        </p:nvSpPr>
        <p:spPr>
          <a:xfrm>
            <a:off x="722376" y="49099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句意为：中国科幻小说中对传统和文化物品、词汇和地点的使用使这一类型的作品成为一种对中国文化和历史的分析。设空处修饰名词analysis，应用形容词，表示“历史的，历史学的”。故填historical。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B_7_BD.476_1#e6f579f94?vja=1&amp;pid=3d1ba4df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477_1#e6f579f94.blank?vja=1&amp;pid=3d1ba4dfb&amp;color=0,0,0&amp;vpa=209&amp;vtp=1"/>
          <p:cNvSpPr/>
          <p:nvPr/>
        </p:nvSpPr>
        <p:spPr>
          <a:xfrm>
            <a:off x="1189101" y="858013"/>
            <a:ext cx="11795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similarities</a:t>
            </a:r>
            <a:endParaRPr lang="en-US" altLang="zh-CN" sz="2000" dirty="0"/>
          </a:p>
        </p:txBody>
      </p:sp>
      <p:sp>
        <p:nvSpPr>
          <p:cNvPr id="4" name="QB_7_AS.478_1#e6f579f94?vja=1&amp;pid=3d1ba4dfb&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句意为：例如，在阅读了《三体》系列之后，西方读者发现了西方文化和亚洲文化之间的一些异同。根据前文some可知，此处应用名词复数，和differences并列，作discover的宾语。故填similarities。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C_4#22d18e8c6.fixed?vja=1&amp;pid=2ade36fe9&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22d18e8c6.fixed?vja=1&amp;pid=2ade36fe9&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20,000</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Leagues</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the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Sea</a:t>
            </a:r>
            <a:endParaRPr lang="en-US" altLang="zh-CN" sz="4400" dirty="0"/>
          </a:p>
        </p:txBody>
      </p:sp>
      <p:pic>
        <p:nvPicPr>
          <p:cNvPr id="4" name="C_4#22d18e8c6.fixed?vja=1&amp;pid=2ade36fe9&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22d18e8c6.fixed?vja=1&amp;pid=2ade36fe9&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M_6_BD.479_1#962c9d76f?vja=1&amp;pid=facea0ff8&amp;color=0,0,0&amp;vtp=1&amp;bt=1"/>
          <p:cNvSpPr/>
          <p:nvPr/>
        </p:nvSpPr>
        <p:spPr>
          <a:xfrm>
            <a:off x="722376" y="900000"/>
            <a:ext cx="10753344" cy="4538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[江西赣州多校2024高二联考]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Herbert’s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coming-of-age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1" dirty="0">
                <a:solidFill>
                  <a:srgbClr val="000000"/>
                </a:solidFill>
                <a:latin typeface="Times New Roman" pitchFamily="34" charset="0"/>
                <a:ea typeface="微软雅黑" pitchFamily="34" charset="-122"/>
                <a:cs typeface="Times New Roman" pitchFamily="34" charset="-120"/>
              </a:rPr>
              <a:t>Dune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cracked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Caulfield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Catcher</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in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Rye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Dune</a:t>
            </a:r>
            <a:r>
              <a:rPr lang="en-US" altLang="zh-CN" sz="2000" b="0" i="0" dirty="0">
                <a:solidFill>
                  <a:srgbClr val="000000"/>
                </a:solidFill>
                <a:latin typeface="Times New Roman" pitchFamily="34" charset="0"/>
                <a:ea typeface="微软雅黑" pitchFamily="34" charset="-122"/>
                <a:cs typeface="Times New Roman" pitchFamily="34" charset="-120"/>
              </a:rPr>
              <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Atreides,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junior-high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underdog</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impossible-to-pronounce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hostile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adapts.</a:t>
            </a:r>
            <a:endParaRPr lang="en-US" altLang="zh-CN" sz="2000" dirty="0"/>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M_6_BD.479_2#962c9d76f?vja=1&amp;pid=facea0ff8&amp;color=0,0,0&amp;mp=1&amp;vtp=1&amp;bt=1"/>
          <p:cNvSpPr/>
          <p:nvPr/>
        </p:nvSpPr>
        <p:spPr>
          <a:xfrm>
            <a:off x="722376" y="896112"/>
            <a:ext cx="10753344" cy="4157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mind-killer.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little-death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obliteration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（完全毁灭）.I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escapist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insecurity.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expansive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redefined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teenage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stars.</a:t>
            </a:r>
            <a:endParaRPr lang="en-US" altLang="zh-CN" sz="2000" dirty="0"/>
          </a:p>
        </p:txBody>
      </p:sp>
      <p:sp>
        <p:nvSpPr>
          <p:cNvPr id="3" name="QM_6_EX.480_1#962c9d76f?vja=1&amp;pid=facea0ff8&amp;color=0,0,0&amp;vtp=1"/>
          <p:cNvSpPr/>
          <p:nvPr/>
        </p:nvSpPr>
        <p:spPr>
          <a:xfrm>
            <a:off x="722376" y="5058156"/>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本文是一篇记叙文。作者在文中回顾了科幻小说《沙丘》曾对她产生的影响。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C_7_BD.481_1#7912f424e?vja=1&amp;pid=962c9d76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“hostile”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2_1#7912f424e.bracket?vja=1&amp;pid=962c9d76f&amp;color=0,0,0&amp;vpa=210&amp;vtp=1"/>
          <p:cNvSpPr/>
          <p:nvPr/>
        </p:nvSpPr>
        <p:spPr>
          <a:xfrm>
            <a:off x="74295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81_2#7912f424e.choices?vja=1&amp;pid=962c9d76f&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354629" algn="l"/>
                <a:tab pos="53188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Safe.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Unfriendly.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Unhelpful.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.Pleasant.</a:t>
            </a:r>
            <a:endParaRPr lang="en-US" altLang="zh-CN" sz="2000" dirty="0"/>
          </a:p>
        </p:txBody>
      </p:sp>
      <p:sp>
        <p:nvSpPr>
          <p:cNvPr id="5" name="QC_7_AS.483_1#7912f424e?vja=1&amp;pid=962c9d76f&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词义猜测题。根据画线词所在句“But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upside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politically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hostile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cry.”可知，enters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politically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hostile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environment应该与“leaves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father”并列，指一种不好的境地。再结合前文提到他所在的环境是很优渥的且But表转折可推知，hostile意为“不友好的；不利的”，和B项意思相近。故选B项。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7_BD.484_1#0636e8ad5?vja=1&amp;pid=962c9d76f&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Paul?(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5_1#0636e8ad5.bracket?vja=1&amp;pid=962c9d76f&amp;color=0,0,0&amp;mp=1&amp;vpa=211&amp;vtp=1"/>
          <p:cNvSpPr/>
          <p:nvPr/>
        </p:nvSpPr>
        <p:spPr>
          <a:xfrm>
            <a:off x="7593203"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84_2#0636e8ad5.choices?vja=1&amp;pid=962c9d76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education.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endParaRPr lang="en-US" altLang="zh-CN" sz="2000" dirty="0"/>
          </a:p>
        </p:txBody>
      </p:sp>
      <p:sp>
        <p:nvSpPr>
          <p:cNvPr id="5" name="QC_7_AS.486_1#0636e8ad5?vja=1&amp;pid=962c9d76f&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spc="-50" dirty="0">
                <a:solidFill>
                  <a:srgbClr val="639319"/>
                </a:solidFill>
                <a:latin typeface="Times New Roman" pitchFamily="34" charset="0"/>
                <a:ea typeface="微软雅黑" pitchFamily="34" charset="-122"/>
                <a:cs typeface="Times New Roman"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推理判断题。第二段中提到保罗处于不利境地时没有抱怨和哭而是适应了，结合第三段中作者引用的保罗面对恐惧时的话可推断，保罗面对恐惧的勇气给作者留下了最深刻的印象。故选C项。</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C_7_BD.487_1#f5967add6?vja=1&amp;pid=962c9d76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teenager?(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8_1#f5967add6.bracket?vja=1&amp;pid=962c9d76f&amp;color=0,0,0&amp;vpa=212&amp;vtp=1"/>
          <p:cNvSpPr/>
          <p:nvPr/>
        </p:nvSpPr>
        <p:spPr>
          <a:xfrm>
            <a:off x="71771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87_2#f5967add6.choices?vja=1&amp;pid=962c9d76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optimistic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girl.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childhood.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insecure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unconfident.</a:t>
            </a:r>
            <a:endParaRPr lang="en-US" altLang="zh-CN" sz="2000" dirty="0"/>
          </a:p>
        </p:txBody>
      </p:sp>
      <p:sp>
        <p:nvSpPr>
          <p:cNvPr id="5" name="QC_7_AS.489_1#f5967add6?vja=1&amp;pid=962c9d76f&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推理判断题。根据第四段内容“The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steady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literary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fiction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insecurity.”及最后一段中的“However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boredom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hardship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teenage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girl.Paul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stars.”可推断，那时候的作者是个缺乏安全感、很不自信的女孩子。故选D项。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C_7_BD.490_1#6a168c8e8?vja=1&amp;pid=962c9d76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91_1#6a168c8e8.bracket?vja=1&amp;pid=962c9d76f&amp;color=0,0,0&amp;vpa=213&amp;vtp=1"/>
          <p:cNvSpPr/>
          <p:nvPr/>
        </p:nvSpPr>
        <p:spPr>
          <a:xfrm>
            <a:off x="49895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90_2#6a168c8e8.choices?vja=1&amp;pid=962c9d76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Banned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B.Teenagers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C.Dune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Junior-High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endParaRPr lang="en-US" altLang="zh-CN" sz="2000" dirty="0"/>
          </a:p>
        </p:txBody>
      </p:sp>
      <p:sp>
        <p:nvSpPr>
          <p:cNvPr id="5" name="QC_7_AS.492_1#6a168c8e8?vja=1&amp;pid=962c9d76f&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主旨大意题。根据第一段中的“Frank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Herbert’s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Dune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coming-of-age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junior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school.”并综观全文可知，科幻小说《沙丘》给作者提供了许多初中时期的生存指南，所以C项适合做本文的最佳标题。故选C项。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39</TotalTime>
  <Words>20418</Words>
  <Application>Microsoft Office PowerPoint</Application>
  <PresentationFormat>宽屏</PresentationFormat>
  <Paragraphs>1325</Paragraphs>
  <Slides>185</Slides>
  <Notes>163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185</vt:i4>
      </vt:variant>
    </vt:vector>
  </HeadingPairs>
  <TitlesOfParts>
    <vt:vector size="194" baseType="lpstr">
      <vt:lpstr>仿宋</vt:lpstr>
      <vt:lpstr>汉仪舒圆黑简体</vt:lpstr>
      <vt:lpstr>SimSun</vt:lpstr>
      <vt:lpstr>微软雅黑</vt:lpstr>
      <vt:lpstr>Arial</vt:lpstr>
      <vt:lpstr>Calibri</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铨 魏</cp:lastModifiedBy>
  <cp:revision>5</cp:revision>
  <dcterms:created xsi:type="dcterms:W3CDTF">2025-10-21T11:24:08Z</dcterms:created>
  <dcterms:modified xsi:type="dcterms:W3CDTF">2025-10-21T12:38:15Z</dcterms:modified>
  <cp:category/>
  <cp:contentStatus/>
</cp:coreProperties>
</file>